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5"/>
  </p:notesMasterIdLst>
  <p:handoutMasterIdLst>
    <p:handoutMasterId r:id="rId36"/>
  </p:handoutMasterIdLst>
  <p:sldIdLst>
    <p:sldId id="256" r:id="rId6"/>
    <p:sldId id="257" r:id="rId7"/>
    <p:sldId id="258" r:id="rId8"/>
    <p:sldId id="259" r:id="rId9"/>
    <p:sldId id="260" r:id="rId10"/>
    <p:sldId id="261" r:id="rId11"/>
    <p:sldId id="262" r:id="rId12"/>
    <p:sldId id="279" r:id="rId13"/>
    <p:sldId id="280" r:id="rId14"/>
    <p:sldId id="263" r:id="rId15"/>
    <p:sldId id="264" r:id="rId16"/>
    <p:sldId id="283" r:id="rId17"/>
    <p:sldId id="284" r:id="rId18"/>
    <p:sldId id="265" r:id="rId19"/>
    <p:sldId id="278" r:id="rId20"/>
    <p:sldId id="282" r:id="rId21"/>
    <p:sldId id="266" r:id="rId22"/>
    <p:sldId id="267" r:id="rId23"/>
    <p:sldId id="268" r:id="rId24"/>
    <p:sldId id="269" r:id="rId25"/>
    <p:sldId id="270" r:id="rId26"/>
    <p:sldId id="271" r:id="rId27"/>
    <p:sldId id="272" r:id="rId28"/>
    <p:sldId id="281" r:id="rId29"/>
    <p:sldId id="273" r:id="rId30"/>
    <p:sldId id="274" r:id="rId31"/>
    <p:sldId id="275" r:id="rId32"/>
    <p:sldId id="276" r:id="rId33"/>
    <p:sldId id="277" r:id="rId34"/>
  </p:sldIdLst>
  <p:sldSz cx="9144000" cy="6858000" type="screen4x3"/>
  <p:notesSz cx="6985000" cy="9283700"/>
  <p:defaultTextStyle>
    <a:defPPr>
      <a:defRPr lang="en-GB"/>
    </a:defPPr>
    <a:lvl1pPr algn="l" defTabSz="457200" rtl="0" eaLnBrk="0" fontAlgn="base" hangingPunct="0">
      <a:spcBef>
        <a:spcPct val="0"/>
      </a:spcBef>
      <a:spcAft>
        <a:spcPct val="0"/>
      </a:spcAft>
      <a:defRPr sz="2400" kern="1200">
        <a:solidFill>
          <a:schemeClr val="bg1"/>
        </a:solidFill>
        <a:latin typeface="Times New Roman" panose="02020603050405020304" pitchFamily="18" charset="0"/>
        <a:ea typeface="+mn-ea"/>
        <a:cs typeface="Lucida Sans Unicode" panose="020B0602030504020204" pitchFamily="34" charset="0"/>
      </a:defRPr>
    </a:lvl1pPr>
    <a:lvl2pPr marL="742950" indent="-28575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n-ea"/>
        <a:cs typeface="Lucida Sans Unicode" panose="020B0602030504020204" pitchFamily="34" charset="0"/>
      </a:defRPr>
    </a:lvl2pPr>
    <a:lvl3pPr marL="11430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n-ea"/>
        <a:cs typeface="Lucida Sans Unicode" panose="020B0602030504020204" pitchFamily="34" charset="0"/>
      </a:defRPr>
    </a:lvl3pPr>
    <a:lvl4pPr marL="16002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n-ea"/>
        <a:cs typeface="Lucida Sans Unicode" panose="020B0602030504020204" pitchFamily="34" charset="0"/>
      </a:defRPr>
    </a:lvl4pPr>
    <a:lvl5pPr marL="20574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n-ea"/>
        <a:cs typeface="Lucida Sans Unicode" panose="020B0602030504020204" pitchFamily="34"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Lucida Sans Unicode" panose="020B0602030504020204" pitchFamily="34"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Lucida Sans Unicode" panose="020B0602030504020204" pitchFamily="34"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Lucida Sans Unicode" panose="020B0602030504020204" pitchFamily="34"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2">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8110C-1CA1-E929-898A-B185AB7C2A5A}" v="37" dt="2023-03-13T14:55:14.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68498" autoAdjust="0"/>
  </p:normalViewPr>
  <p:slideViewPr>
    <p:cSldViewPr>
      <p:cViewPr varScale="1">
        <p:scale>
          <a:sx n="89" d="100"/>
          <a:sy n="89" d="100"/>
        </p:scale>
        <p:origin x="2262" y="84"/>
      </p:cViewPr>
      <p:guideLst>
        <p:guide orient="horz" pos="2160"/>
        <p:guide pos="2880"/>
      </p:guideLst>
    </p:cSldViewPr>
  </p:slideViewPr>
  <p:outlineViewPr>
    <p:cViewPr varScale="1">
      <p:scale>
        <a:sx n="170" d="200"/>
        <a:sy n="170" d="200"/>
      </p:scale>
      <p:origin x="264" y="79151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912"/>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by Higgins" userId="S::colby.higgins@shepherd.org::ac73f4b0-80f2-4172-9a83-ab685d6baf61" providerId="AD" clId="Web-{4C48110C-1CA1-E929-898A-B185AB7C2A5A}"/>
    <pc:docChg chg="modSld">
      <pc:chgData name="Colby Higgins" userId="S::colby.higgins@shepherd.org::ac73f4b0-80f2-4172-9a83-ab685d6baf61" providerId="AD" clId="Web-{4C48110C-1CA1-E929-898A-B185AB7C2A5A}" dt="2023-03-13T14:55:13.203" v="35" actId="20577"/>
      <pc:docMkLst>
        <pc:docMk/>
      </pc:docMkLst>
      <pc:sldChg chg="modSp">
        <pc:chgData name="Colby Higgins" userId="S::colby.higgins@shepherd.org::ac73f4b0-80f2-4172-9a83-ab685d6baf61" providerId="AD" clId="Web-{4C48110C-1CA1-E929-898A-B185AB7C2A5A}" dt="2023-03-13T14:55:13.203" v="35" actId="20577"/>
        <pc:sldMkLst>
          <pc:docMk/>
          <pc:sldMk cId="0" sldId="263"/>
        </pc:sldMkLst>
        <pc:spChg chg="mod">
          <ac:chgData name="Colby Higgins" userId="S::colby.higgins@shepherd.org::ac73f4b0-80f2-4172-9a83-ab685d6baf61" providerId="AD" clId="Web-{4C48110C-1CA1-E929-898A-B185AB7C2A5A}" dt="2023-03-13T14:55:13.203" v="35" actId="20577"/>
          <ac:spMkLst>
            <pc:docMk/>
            <pc:sldMk cId="0" sldId="263"/>
            <ac:spMk id="22531" creationId="{F7031A4A-5533-9350-3D56-387AFA2747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C678B7-2F08-AF40-AA17-A1B263559314}"/>
              </a:ext>
            </a:extLst>
          </p:cNvPr>
          <p:cNvSpPr>
            <a:spLocks noGrp="1"/>
          </p:cNvSpPr>
          <p:nvPr>
            <p:ph type="hdr" sz="quarter"/>
          </p:nvPr>
        </p:nvSpPr>
        <p:spPr>
          <a:xfrm>
            <a:off x="0" y="0"/>
            <a:ext cx="3027363" cy="463550"/>
          </a:xfrm>
          <a:prstGeom prst="rect">
            <a:avLst/>
          </a:prstGeom>
        </p:spPr>
        <p:txBody>
          <a:bodyPr vert="horz" lIns="91440" tIns="45720" rIns="91440" bIns="45720" rtlCol="0"/>
          <a:lstStyle>
            <a:lvl1pPr algn="l" eaLnBrk="1" hangingPunct="1">
              <a:buClr>
                <a:srgbClr val="000000"/>
              </a:buClr>
              <a:buSzPct val="100000"/>
              <a:buFont typeface="Times New Roman" panose="02020603050405020304" pitchFamily="18" charset="0"/>
              <a:buNone/>
              <a:defRPr sz="1200">
                <a:ea typeface="Lucida Sans Unicode" pitchFamily="34" charset="0"/>
              </a:defRPr>
            </a:lvl1pPr>
          </a:lstStyle>
          <a:p>
            <a:pPr>
              <a:defRPr/>
            </a:pPr>
            <a:endParaRPr lang="en-US"/>
          </a:p>
        </p:txBody>
      </p:sp>
      <p:sp>
        <p:nvSpPr>
          <p:cNvPr id="3" name="Date Placeholder 2">
            <a:extLst>
              <a:ext uri="{FF2B5EF4-FFF2-40B4-BE49-F238E27FC236}">
                <a16:creationId xmlns:a16="http://schemas.microsoft.com/office/drawing/2014/main" id="{6C95CD35-671A-1328-4C6F-AA56550620D1}"/>
              </a:ext>
            </a:extLst>
          </p:cNvPr>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eaLnBrk="1" hangingPunct="1">
              <a:buClr>
                <a:srgbClr val="000000"/>
              </a:buClr>
              <a:buSzPct val="100000"/>
              <a:buFont typeface="Times New Roman" panose="02020603050405020304" pitchFamily="18" charset="0"/>
              <a:buNone/>
              <a:defRPr sz="1200">
                <a:ea typeface="Lucida Sans Unicode" pitchFamily="34" charset="0"/>
              </a:defRPr>
            </a:lvl1pPr>
          </a:lstStyle>
          <a:p>
            <a:pPr>
              <a:defRPr/>
            </a:pPr>
            <a:fld id="{402A69A3-C44E-4376-8334-AFA8E056C56A}" type="datetimeFigureOut">
              <a:rPr lang="en-US"/>
              <a:pPr>
                <a:defRPr/>
              </a:pPr>
              <a:t>3/13/2023</a:t>
            </a:fld>
            <a:endParaRPr lang="en-US"/>
          </a:p>
        </p:txBody>
      </p:sp>
      <p:sp>
        <p:nvSpPr>
          <p:cNvPr id="4" name="Footer Placeholder 3">
            <a:extLst>
              <a:ext uri="{FF2B5EF4-FFF2-40B4-BE49-F238E27FC236}">
                <a16:creationId xmlns:a16="http://schemas.microsoft.com/office/drawing/2014/main" id="{EC688DAF-85F4-24D9-2D21-36811B19CDBD}"/>
              </a:ext>
            </a:extLst>
          </p:cNvPr>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eaLnBrk="1" hangingPunct="1">
              <a:buClr>
                <a:srgbClr val="000000"/>
              </a:buClr>
              <a:buSzPct val="100000"/>
              <a:buFont typeface="Times New Roman" panose="02020603050405020304" pitchFamily="18" charset="0"/>
              <a:buNone/>
              <a:defRPr sz="1200">
                <a:ea typeface="Lucida Sans Unicode"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1A88BAA8-BFF2-0737-707C-214001676D75}"/>
              </a:ext>
            </a:extLst>
          </p:cNvPr>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lvl1pPr>
          </a:lstStyle>
          <a:p>
            <a:pPr>
              <a:defRPr/>
            </a:pPr>
            <a:fld id="{E970F688-A606-4021-9CF0-B7FC1A2EA28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3E072C5D-DB14-6AD6-CF05-EBA16F38F92B}"/>
              </a:ext>
            </a:extLst>
          </p:cNvPr>
          <p:cNvSpPr>
            <a:spLocks noChangeArrowheads="1"/>
          </p:cNvSpPr>
          <p:nvPr/>
        </p:nvSpPr>
        <p:spPr bwMode="auto">
          <a:xfrm>
            <a:off x="0" y="0"/>
            <a:ext cx="6985000" cy="92837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748" tIns="46374" rIns="92748" bIns="46374"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73291267-074B-4153-0D82-DA738893EF9A}"/>
              </a:ext>
            </a:extLst>
          </p:cNvPr>
          <p:cNvSpPr>
            <a:spLocks noGrp="1" noChangeArrowheads="1"/>
          </p:cNvSpPr>
          <p:nvPr>
            <p:ph type="hdr"/>
          </p:nvPr>
        </p:nvSpPr>
        <p:spPr bwMode="auto">
          <a:xfrm>
            <a:off x="0" y="0"/>
            <a:ext cx="3025775" cy="461963"/>
          </a:xfrm>
          <a:prstGeom prst="rect">
            <a:avLst/>
          </a:prstGeom>
          <a:noFill/>
          <a:ln w="9525">
            <a:noFill/>
            <a:round/>
            <a:headEnd/>
            <a:tailEnd/>
          </a:ln>
          <a:effectLst/>
        </p:spPr>
        <p:txBody>
          <a:bodyPr vert="horz" wrap="square" lIns="91287" tIns="47469" rIns="91287" bIns="47469" numCol="1" anchor="t" anchorCtr="0" compatLnSpc="1">
            <a:prstTxWarp prst="textNoShape">
              <a:avLst/>
            </a:prstTxWarp>
          </a:bodyPr>
          <a:lstStyle>
            <a:lvl1pPr eaLnBrk="1" hangingPunct="1">
              <a:spcBef>
                <a:spcPts val="304"/>
              </a:spcBef>
              <a:buClr>
                <a:srgbClr val="000000"/>
              </a:buClr>
              <a:buSzPct val="100000"/>
              <a:buFont typeface="Times New Roman" pitchFamily="16" charset="0"/>
              <a:buChar char="–"/>
              <a:tabLst>
                <a:tab pos="0" algn="l"/>
                <a:tab pos="927476" algn="l"/>
                <a:tab pos="1854952" algn="l"/>
                <a:tab pos="2782428" algn="l"/>
                <a:tab pos="3709904" algn="l"/>
                <a:tab pos="4637380" algn="l"/>
                <a:tab pos="5564856" algn="l"/>
                <a:tab pos="6492331" algn="l"/>
                <a:tab pos="7419807" algn="l"/>
                <a:tab pos="8347283" algn="l"/>
                <a:tab pos="9274759" algn="l"/>
                <a:tab pos="10202235" algn="l"/>
              </a:tabLst>
              <a:defRPr sz="1200">
                <a:solidFill>
                  <a:srgbClr val="000000"/>
                </a:solidFill>
                <a:latin typeface="Times New Roman" pitchFamily="16" charset="0"/>
                <a:ea typeface="Lucida Sans Unicode" charset="0"/>
                <a:cs typeface="Lucida Sans Unicode" charset="0"/>
              </a:defRPr>
            </a:lvl1pPr>
          </a:lstStyle>
          <a:p>
            <a:pPr>
              <a:defRPr/>
            </a:pPr>
            <a:endParaRPr lang="en-US"/>
          </a:p>
        </p:txBody>
      </p:sp>
      <p:sp>
        <p:nvSpPr>
          <p:cNvPr id="2051" name="Rectangle 3">
            <a:extLst>
              <a:ext uri="{FF2B5EF4-FFF2-40B4-BE49-F238E27FC236}">
                <a16:creationId xmlns:a16="http://schemas.microsoft.com/office/drawing/2014/main" id="{7E1EFD53-6F76-4BB5-BF33-692158B8425B}"/>
              </a:ext>
            </a:extLst>
          </p:cNvPr>
          <p:cNvSpPr>
            <a:spLocks noGrp="1" noChangeArrowheads="1"/>
          </p:cNvSpPr>
          <p:nvPr>
            <p:ph type="dt"/>
          </p:nvPr>
        </p:nvSpPr>
        <p:spPr bwMode="auto">
          <a:xfrm>
            <a:off x="3957638" y="0"/>
            <a:ext cx="3025775" cy="461963"/>
          </a:xfrm>
          <a:prstGeom prst="rect">
            <a:avLst/>
          </a:prstGeom>
          <a:noFill/>
          <a:ln w="9525">
            <a:noFill/>
            <a:round/>
            <a:headEnd/>
            <a:tailEnd/>
          </a:ln>
          <a:effectLst/>
        </p:spPr>
        <p:txBody>
          <a:bodyPr vert="horz" wrap="square" lIns="91287" tIns="47469" rIns="91287" bIns="47469" numCol="1" anchor="t" anchorCtr="0" compatLnSpc="1">
            <a:prstTxWarp prst="textNoShape">
              <a:avLst/>
            </a:prstTxWarp>
          </a:bodyPr>
          <a:lstStyle>
            <a:lvl1pPr algn="r" eaLnBrk="1" hangingPunct="1">
              <a:spcBef>
                <a:spcPts val="304"/>
              </a:spcBef>
              <a:buClr>
                <a:srgbClr val="000000"/>
              </a:buClr>
              <a:buSzPct val="100000"/>
              <a:buFont typeface="Times New Roman" pitchFamily="16" charset="0"/>
              <a:buChar char="–"/>
              <a:tabLst>
                <a:tab pos="0" algn="l"/>
                <a:tab pos="927476" algn="l"/>
                <a:tab pos="1854952" algn="l"/>
                <a:tab pos="2782428" algn="l"/>
                <a:tab pos="3709904" algn="l"/>
                <a:tab pos="4637380" algn="l"/>
                <a:tab pos="5564856" algn="l"/>
                <a:tab pos="6492331" algn="l"/>
                <a:tab pos="7419807" algn="l"/>
                <a:tab pos="8347283" algn="l"/>
                <a:tab pos="9274759" algn="l"/>
                <a:tab pos="10202235" algn="l"/>
              </a:tabLst>
              <a:defRPr sz="1200">
                <a:solidFill>
                  <a:srgbClr val="000000"/>
                </a:solidFill>
                <a:latin typeface="Times New Roman" pitchFamily="16" charset="0"/>
                <a:ea typeface="Lucida Sans Unicode" charset="0"/>
                <a:cs typeface="Lucida Sans Unicode" charset="0"/>
              </a:defRPr>
            </a:lvl1pPr>
          </a:lstStyle>
          <a:p>
            <a:pPr>
              <a:defRPr/>
            </a:pPr>
            <a:endParaRPr lang="en-US"/>
          </a:p>
        </p:txBody>
      </p:sp>
      <p:sp>
        <p:nvSpPr>
          <p:cNvPr id="2053" name="Rectangle 4">
            <a:extLst>
              <a:ext uri="{FF2B5EF4-FFF2-40B4-BE49-F238E27FC236}">
                <a16:creationId xmlns:a16="http://schemas.microsoft.com/office/drawing/2014/main" id="{CF87ABFE-4FFA-0FA7-FEEA-52FF3C1D077F}"/>
              </a:ext>
            </a:extLst>
          </p:cNvPr>
          <p:cNvSpPr>
            <a:spLocks noGrp="1" noRot="1" noChangeAspect="1" noChangeArrowheads="1"/>
          </p:cNvSpPr>
          <p:nvPr>
            <p:ph type="sldImg"/>
          </p:nvPr>
        </p:nvSpPr>
        <p:spPr bwMode="auto">
          <a:xfrm>
            <a:off x="1173163" y="696913"/>
            <a:ext cx="4638675" cy="3478212"/>
          </a:xfrm>
          <a:prstGeom prst="rect">
            <a:avLst/>
          </a:prstGeom>
          <a:solidFill>
            <a:srgbClr val="FFFFFF"/>
          </a:solidFill>
          <a:ln w="9360">
            <a:solidFill>
              <a:srgbClr val="000000"/>
            </a:solidFill>
            <a:miter lim="800000"/>
            <a:headEnd/>
            <a:tailEnd/>
          </a:ln>
        </p:spPr>
      </p:sp>
      <p:sp>
        <p:nvSpPr>
          <p:cNvPr id="3" name="Rectangle 5">
            <a:extLst>
              <a:ext uri="{FF2B5EF4-FFF2-40B4-BE49-F238E27FC236}">
                <a16:creationId xmlns:a16="http://schemas.microsoft.com/office/drawing/2014/main" id="{F422356D-90CA-6378-EEB6-8A4190A1DC1B}"/>
              </a:ext>
            </a:extLst>
          </p:cNvPr>
          <p:cNvSpPr>
            <a:spLocks noGrp="1" noChangeArrowheads="1"/>
          </p:cNvSpPr>
          <p:nvPr>
            <p:ph type="body"/>
          </p:nvPr>
        </p:nvSpPr>
        <p:spPr bwMode="auto">
          <a:xfrm>
            <a:off x="931863" y="4410075"/>
            <a:ext cx="5119687" cy="4175125"/>
          </a:xfrm>
          <a:prstGeom prst="rect">
            <a:avLst/>
          </a:prstGeom>
          <a:noFill/>
          <a:ln w="9525">
            <a:noFill/>
            <a:round/>
            <a:headEnd/>
            <a:tailEnd/>
          </a:ln>
          <a:effectLst/>
        </p:spPr>
        <p:txBody>
          <a:bodyPr vert="horz" wrap="square" lIns="91287" tIns="47469" rIns="91287" bIns="47469"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191B4CC5-44F7-27A8-AEF4-A7100C386D58}"/>
              </a:ext>
            </a:extLst>
          </p:cNvPr>
          <p:cNvSpPr>
            <a:spLocks noGrp="1" noChangeArrowheads="1"/>
          </p:cNvSpPr>
          <p:nvPr>
            <p:ph type="ftr"/>
          </p:nvPr>
        </p:nvSpPr>
        <p:spPr bwMode="auto">
          <a:xfrm>
            <a:off x="0" y="8820150"/>
            <a:ext cx="3025775" cy="461963"/>
          </a:xfrm>
          <a:prstGeom prst="rect">
            <a:avLst/>
          </a:prstGeom>
          <a:noFill/>
          <a:ln w="9525">
            <a:noFill/>
            <a:round/>
            <a:headEnd/>
            <a:tailEnd/>
          </a:ln>
          <a:effectLst/>
        </p:spPr>
        <p:txBody>
          <a:bodyPr vert="horz" wrap="square" lIns="91287" tIns="47469" rIns="91287" bIns="47469" numCol="1" anchor="b" anchorCtr="0" compatLnSpc="1">
            <a:prstTxWarp prst="textNoShape">
              <a:avLst/>
            </a:prstTxWarp>
          </a:bodyPr>
          <a:lstStyle>
            <a:lvl1pPr eaLnBrk="1" hangingPunct="1">
              <a:spcBef>
                <a:spcPts val="304"/>
              </a:spcBef>
              <a:buClr>
                <a:srgbClr val="000000"/>
              </a:buClr>
              <a:buSzPct val="100000"/>
              <a:buFont typeface="Times New Roman" pitchFamily="16" charset="0"/>
              <a:buChar char="–"/>
              <a:tabLst>
                <a:tab pos="0" algn="l"/>
                <a:tab pos="927476" algn="l"/>
                <a:tab pos="1854952" algn="l"/>
                <a:tab pos="2782428" algn="l"/>
                <a:tab pos="3709904" algn="l"/>
                <a:tab pos="4637380" algn="l"/>
                <a:tab pos="5564856" algn="l"/>
                <a:tab pos="6492331" algn="l"/>
                <a:tab pos="7419807" algn="l"/>
                <a:tab pos="8347283" algn="l"/>
                <a:tab pos="9274759" algn="l"/>
                <a:tab pos="10202235" algn="l"/>
              </a:tabLst>
              <a:defRPr sz="1200">
                <a:solidFill>
                  <a:srgbClr val="000000"/>
                </a:solidFill>
                <a:latin typeface="Times New Roman" pitchFamily="16" charset="0"/>
                <a:ea typeface="Lucida Sans Unicode" charset="0"/>
                <a:cs typeface="Lucida Sans Unicode" charset="0"/>
              </a:defRPr>
            </a:lvl1pPr>
          </a:lstStyle>
          <a:p>
            <a:pPr>
              <a:defRPr/>
            </a:pPr>
            <a:endParaRPr lang="en-US"/>
          </a:p>
        </p:txBody>
      </p:sp>
      <p:sp>
        <p:nvSpPr>
          <p:cNvPr id="2055" name="Rectangle 7">
            <a:extLst>
              <a:ext uri="{FF2B5EF4-FFF2-40B4-BE49-F238E27FC236}">
                <a16:creationId xmlns:a16="http://schemas.microsoft.com/office/drawing/2014/main" id="{F163E4D7-B578-2A3D-613C-12BE85584283}"/>
              </a:ext>
            </a:extLst>
          </p:cNvPr>
          <p:cNvSpPr>
            <a:spLocks noGrp="1" noChangeArrowheads="1"/>
          </p:cNvSpPr>
          <p:nvPr>
            <p:ph type="sldNum"/>
          </p:nvPr>
        </p:nvSpPr>
        <p:spPr bwMode="auto">
          <a:xfrm>
            <a:off x="3957638" y="8820150"/>
            <a:ext cx="3025775" cy="461963"/>
          </a:xfrm>
          <a:prstGeom prst="rect">
            <a:avLst/>
          </a:prstGeom>
          <a:noFill/>
          <a:ln w="9525">
            <a:noFill/>
            <a:round/>
            <a:headEnd/>
            <a:tailEnd/>
          </a:ln>
          <a:effectLst/>
        </p:spPr>
        <p:txBody>
          <a:bodyPr vert="horz" wrap="square" lIns="91287" tIns="47469" rIns="91287" bIns="47469" numCol="1" anchor="b" anchorCtr="0" compatLnSpc="1">
            <a:prstTxWarp prst="textNoShape">
              <a:avLst/>
            </a:prstTxWarp>
          </a:bodyPr>
          <a:lstStyle>
            <a:lvl1pPr algn="r" eaLnBrk="1" hangingPunct="1">
              <a:spcBef>
                <a:spcPts val="300"/>
              </a:spcBef>
              <a:buClr>
                <a:srgbClr val="000000"/>
              </a:buClr>
              <a:buSzPct val="100000"/>
              <a:buFont typeface="Times New Roman" panose="02020603050405020304" pitchFamily="18" charset="0"/>
              <a:buChar char="–"/>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defRPr>
            </a:lvl1pPr>
          </a:lstStyle>
          <a:p>
            <a:pPr>
              <a:defRPr/>
            </a:pPr>
            <a:fld id="{69EB3249-FB4A-4909-AA4D-A2CF325EF2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7AD6FCC-181C-4774-F9D7-570003ED765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57D94E11-D706-44A0-9B1A-4D87B1C1D8E7}" type="slidenum">
              <a:rPr lang="en-US" altLang="en-US" smtClean="0"/>
              <a:pPr>
                <a:spcBef>
                  <a:spcPts val="300"/>
                </a:spcBef>
              </a:pPr>
              <a:t>1</a:t>
            </a:fld>
            <a:endParaRPr lang="en-US" altLang="en-US"/>
          </a:p>
        </p:txBody>
      </p:sp>
      <p:sp>
        <p:nvSpPr>
          <p:cNvPr id="5123" name="Rectangle 1">
            <a:extLst>
              <a:ext uri="{FF2B5EF4-FFF2-40B4-BE49-F238E27FC236}">
                <a16:creationId xmlns:a16="http://schemas.microsoft.com/office/drawing/2014/main" id="{92E1F0D5-C99F-43A8-BFEA-18DF2451725D}"/>
              </a:ext>
            </a:extLst>
          </p:cNvPr>
          <p:cNvSpPr>
            <a:spLocks noGrp="1" noRot="1" noChangeAspect="1" noChangeArrowheads="1" noTextEdit="1"/>
          </p:cNvSpPr>
          <p:nvPr>
            <p:ph type="sldImg"/>
          </p:nvPr>
        </p:nvSpPr>
        <p:spPr>
          <a:xfrm>
            <a:off x="1173163" y="696913"/>
            <a:ext cx="4640262" cy="3479800"/>
          </a:xfrm>
          <a:ln/>
        </p:spPr>
      </p:sp>
      <p:sp>
        <p:nvSpPr>
          <p:cNvPr id="5124" name="Rectangle 2">
            <a:extLst>
              <a:ext uri="{FF2B5EF4-FFF2-40B4-BE49-F238E27FC236}">
                <a16:creationId xmlns:a16="http://schemas.microsoft.com/office/drawing/2014/main" id="{B9180D64-ED1F-4596-3F39-AA859D18BDB1}"/>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9A65C0B-08C5-7772-A528-3147FBC3BAF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4644A209-4E0B-44F1-9276-9C05E472CD5D}" type="slidenum">
              <a:rPr lang="en-US" altLang="en-US" smtClean="0"/>
              <a:pPr>
                <a:spcBef>
                  <a:spcPts val="300"/>
                </a:spcBef>
              </a:pPr>
              <a:t>10</a:t>
            </a:fld>
            <a:endParaRPr lang="en-US" altLang="en-US"/>
          </a:p>
        </p:txBody>
      </p:sp>
      <p:sp>
        <p:nvSpPr>
          <p:cNvPr id="23555" name="Rectangle 1">
            <a:extLst>
              <a:ext uri="{FF2B5EF4-FFF2-40B4-BE49-F238E27FC236}">
                <a16:creationId xmlns:a16="http://schemas.microsoft.com/office/drawing/2014/main" id="{F5868967-199D-38DE-391A-3B940B9B2DBB}"/>
              </a:ext>
            </a:extLst>
          </p:cNvPr>
          <p:cNvSpPr>
            <a:spLocks noGrp="1" noRot="1" noChangeAspect="1" noChangeArrowheads="1" noTextEdit="1"/>
          </p:cNvSpPr>
          <p:nvPr>
            <p:ph type="sldImg"/>
          </p:nvPr>
        </p:nvSpPr>
        <p:spPr>
          <a:xfrm>
            <a:off x="1173163" y="696913"/>
            <a:ext cx="4640262" cy="3479800"/>
          </a:xfrm>
          <a:ln/>
        </p:spPr>
      </p:sp>
      <p:sp>
        <p:nvSpPr>
          <p:cNvPr id="23556" name="Text Box 2">
            <a:extLst>
              <a:ext uri="{FF2B5EF4-FFF2-40B4-BE49-F238E27FC236}">
                <a16:creationId xmlns:a16="http://schemas.microsoft.com/office/drawing/2014/main" id="{A684DF9D-AFEA-F7BB-8E8B-E986F30E05D0}"/>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Do </a:t>
            </a:r>
            <a:r>
              <a:rPr lang="en-US" altLang="en-US" b="1" i="1">
                <a:latin typeface="Times New Roman" panose="02020603050405020304" pitchFamily="18" charset="0"/>
                <a:cs typeface="Lucida Sans Unicode" panose="020B0602030504020204" pitchFamily="34" charset="0"/>
              </a:rPr>
              <a:t>Not </a:t>
            </a:r>
            <a:r>
              <a:rPr lang="en-US" altLang="en-US">
                <a:latin typeface="Times New Roman" panose="02020603050405020304" pitchFamily="18" charset="0"/>
                <a:cs typeface="Lucida Sans Unicode" panose="020B0602030504020204" pitchFamily="34" charset="0"/>
              </a:rPr>
              <a:t>check your chair!  This includes both manual and advanced drive (sip and puff; head array) wheelchairs.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*If you use an advanced drive wheelchair and are </a:t>
            </a:r>
            <a:r>
              <a:rPr lang="en-US" altLang="en-US" b="1">
                <a:latin typeface="Times New Roman" panose="02020603050405020304" pitchFamily="18" charset="0"/>
                <a:cs typeface="Lucida Sans Unicode" panose="020B0602030504020204" pitchFamily="34" charset="0"/>
              </a:rPr>
              <a:t>flying home from Shepherd</a:t>
            </a:r>
            <a:r>
              <a:rPr lang="en-US" altLang="en-US">
                <a:latin typeface="Times New Roman" panose="02020603050405020304" pitchFamily="18" charset="0"/>
                <a:cs typeface="Lucida Sans Unicode" panose="020B0602030504020204" pitchFamily="34" charset="0"/>
              </a:rPr>
              <a:t>, consider traveling in a manual back-up chair and shipping your power chair home. This is to prevent your advanced drive wheelchair from damage, as they are more expensive than a manual back-up.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Whatever chair you do decide to travel with, you will need to put a GATE Tag on your chair-not a normal baggage claim ticket.  The gate tag will ensure that your chair is brought directly to the gate at your final destination without going through baggage claim.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6F7399D-5BDB-BA3C-0F9B-25BF28B4FB6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54E9B414-08D8-4AEF-9AF1-7414FB261D4C}" type="slidenum">
              <a:rPr lang="en-US" altLang="en-US" smtClean="0"/>
              <a:pPr>
                <a:spcBef>
                  <a:spcPts val="300"/>
                </a:spcBef>
              </a:pPr>
              <a:t>11</a:t>
            </a:fld>
            <a:endParaRPr lang="en-US" altLang="en-US"/>
          </a:p>
        </p:txBody>
      </p:sp>
      <p:sp>
        <p:nvSpPr>
          <p:cNvPr id="25603" name="Rectangle 1">
            <a:extLst>
              <a:ext uri="{FF2B5EF4-FFF2-40B4-BE49-F238E27FC236}">
                <a16:creationId xmlns:a16="http://schemas.microsoft.com/office/drawing/2014/main" id="{7585451B-F33F-B1C5-B425-40313A25EF59}"/>
              </a:ext>
            </a:extLst>
          </p:cNvPr>
          <p:cNvSpPr>
            <a:spLocks noGrp="1" noRot="1" noChangeAspect="1" noChangeArrowheads="1" noTextEdit="1"/>
          </p:cNvSpPr>
          <p:nvPr>
            <p:ph type="sldImg"/>
          </p:nvPr>
        </p:nvSpPr>
        <p:spPr>
          <a:xfrm>
            <a:off x="1173163" y="696913"/>
            <a:ext cx="4640262" cy="3479800"/>
          </a:xfrm>
          <a:ln/>
        </p:spPr>
      </p:sp>
      <p:sp>
        <p:nvSpPr>
          <p:cNvPr id="25604" name="Text Box 2">
            <a:extLst>
              <a:ext uri="{FF2B5EF4-FFF2-40B4-BE49-F238E27FC236}">
                <a16:creationId xmlns:a16="http://schemas.microsoft.com/office/drawing/2014/main" id="{EC9865D9-1B06-59D0-56BD-6E8A872FCA11}"/>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Maintaining your level of independence: </a:t>
            </a:r>
            <a:r>
              <a:rPr lang="en-US" altLang="en-US">
                <a:latin typeface="Times New Roman" panose="02020603050405020304" pitchFamily="18" charset="0"/>
                <a:cs typeface="Lucida Sans Unicode" panose="020B0602030504020204" pitchFamily="34" charset="0"/>
              </a:rPr>
              <a:t>Using an airport chair may decrease your independence, especially if you use a power chair.  You would have to rely on others to help you with your weight shifts and to push you.  Airport chairs are also heavier and bulkier than your everyday chair, making them harder to propel.</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Protecting your Skin</a:t>
            </a:r>
            <a:r>
              <a:rPr lang="en-US" altLang="en-US">
                <a:latin typeface="Times New Roman" panose="02020603050405020304" pitchFamily="18" charset="0"/>
                <a:cs typeface="Lucida Sans Unicode" panose="020B0602030504020204" pitchFamily="34" charset="0"/>
              </a:rPr>
              <a:t>: Airport chairs do not have the stability and cushioning that your own chair does.  This could cause a risk to your skin.</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The longer you remain in your chair, the less likely it is for your chair to get misplaced or lost!!</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Delays:</a:t>
            </a:r>
            <a:r>
              <a:rPr lang="en-US" altLang="en-US">
                <a:latin typeface="Times New Roman" panose="02020603050405020304" pitchFamily="18" charset="0"/>
                <a:cs typeface="Lucida Sans Unicode" panose="020B0602030504020204" pitchFamily="34" charset="0"/>
              </a:rPr>
              <a:t>  You never know if your flight is going to be delayed and for how long.  You do not want to be forced to stay in an airport chair if this should happen.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FCD76B7-8D0D-A827-3CD6-24ED6DE85519}"/>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E0DF6BAC-1F11-2878-DCF4-F11A4F83DA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-Must have a physician’s statement identifying it as a medical necessity</a:t>
            </a:r>
          </a:p>
          <a:p>
            <a:endParaRPr lang="en-US" altLang="en-US">
              <a:latin typeface="Times New Roman" panose="02020603050405020304" pitchFamily="18" charset="0"/>
            </a:endParaRPr>
          </a:p>
          <a:p>
            <a:r>
              <a:rPr lang="en-US" altLang="en-US">
                <a:latin typeface="Times New Roman" panose="02020603050405020304" pitchFamily="18" charset="0"/>
              </a:rPr>
              <a:t>-Recommend carrying a back-up ventilator or additional battery in case of an emergency. However, if all else fails, make sure to have your ambu bag. </a:t>
            </a:r>
          </a:p>
          <a:p>
            <a:endParaRPr lang="en-US" altLang="en-US">
              <a:latin typeface="Times New Roman" panose="02020603050405020304" pitchFamily="18" charset="0"/>
            </a:endParaRPr>
          </a:p>
          <a:p>
            <a:r>
              <a:rPr lang="en-US" altLang="en-US">
                <a:latin typeface="Times New Roman" panose="02020603050405020304" pitchFamily="18" charset="0"/>
              </a:rPr>
              <a:t>-Research what kind of electricity source is at your destination prior to flight (volts, amps, watts, ect.) and pack any conversion equipment that you may need. </a:t>
            </a:r>
          </a:p>
          <a:p>
            <a:endParaRPr lang="en-US" altLang="en-US">
              <a:latin typeface="Times New Roman" panose="02020603050405020304" pitchFamily="18" charset="0"/>
            </a:endParaRPr>
          </a:p>
          <a:p>
            <a:r>
              <a:rPr lang="en-US" altLang="en-US">
                <a:latin typeface="Times New Roman" panose="02020603050405020304" pitchFamily="18" charset="0"/>
              </a:rPr>
              <a:t>-Research equipment vendors at your destination in case of an emergency. </a:t>
            </a:r>
          </a:p>
          <a:p>
            <a:endParaRPr lang="en-US" altLang="en-US">
              <a:latin typeface="Times New Roman" panose="02020603050405020304" pitchFamily="18" charset="0"/>
            </a:endParaRPr>
          </a:p>
        </p:txBody>
      </p:sp>
      <p:sp>
        <p:nvSpPr>
          <p:cNvPr id="27652" name="Slide Number Placeholder 3">
            <a:extLst>
              <a:ext uri="{FF2B5EF4-FFF2-40B4-BE49-F238E27FC236}">
                <a16:creationId xmlns:a16="http://schemas.microsoft.com/office/drawing/2014/main" id="{9A9F4025-8749-909F-8966-8D24C4E31987}"/>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992F531D-DF72-4F51-9930-B7EDD8126E12}" type="slidenum">
              <a:rPr lang="en-US" altLang="en-US" smtClean="0"/>
              <a:pPr>
                <a:spcBef>
                  <a:spcPts val="30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238D3F1-E93F-2830-39FC-9B1B16BA757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098E710F-36E6-2A38-1DA8-0009836418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-May only use portable oxygen concentrators approved by the FAA</a:t>
            </a:r>
          </a:p>
          <a:p>
            <a:endParaRPr lang="en-US" altLang="en-US">
              <a:latin typeface="Times New Roman" panose="02020603050405020304" pitchFamily="18" charset="0"/>
            </a:endParaRPr>
          </a:p>
          <a:p>
            <a:r>
              <a:rPr lang="en-US" altLang="en-US">
                <a:latin typeface="Times New Roman" panose="02020603050405020304" pitchFamily="18" charset="0"/>
              </a:rPr>
              <a:t>-Must have a physician’s statement identifying it as a medical necessity (include rate of flow/minute)</a:t>
            </a:r>
          </a:p>
          <a:p>
            <a:endParaRPr lang="en-US" altLang="en-US">
              <a:latin typeface="Times New Roman" panose="02020603050405020304" pitchFamily="18" charset="0"/>
            </a:endParaRPr>
          </a:p>
          <a:p>
            <a:r>
              <a:rPr lang="en-US" altLang="en-US">
                <a:latin typeface="Times New Roman" panose="02020603050405020304" pitchFamily="18" charset="0"/>
              </a:rPr>
              <a:t>-Research if airline supplies oxygen (may charge for service). United airlines and Frontier do provide in-flight oxygen in some cities. However, traveler may need to bring own oxygen for use in airport terminals.</a:t>
            </a:r>
          </a:p>
          <a:p>
            <a:endParaRPr lang="en-US" altLang="en-US">
              <a:latin typeface="Times New Roman" panose="02020603050405020304" pitchFamily="18" charset="0"/>
            </a:endParaRPr>
          </a:p>
        </p:txBody>
      </p:sp>
      <p:sp>
        <p:nvSpPr>
          <p:cNvPr id="29700" name="Slide Number Placeholder 3">
            <a:extLst>
              <a:ext uri="{FF2B5EF4-FFF2-40B4-BE49-F238E27FC236}">
                <a16:creationId xmlns:a16="http://schemas.microsoft.com/office/drawing/2014/main" id="{91C107AB-BBB6-6702-5F56-B384CE1A65D4}"/>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88A3D154-1516-49C3-BF14-E71BDC5C0865}" type="slidenum">
              <a:rPr lang="en-US" altLang="en-US" smtClean="0"/>
              <a:pPr>
                <a:spcBef>
                  <a:spcPts val="30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BAA7414-B358-A653-DCC9-9AF85EED404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1D4903F8-3CCA-4B8C-9EF2-0EFA9FFFC434}" type="slidenum">
              <a:rPr lang="en-US" altLang="en-US" smtClean="0"/>
              <a:pPr>
                <a:spcBef>
                  <a:spcPts val="300"/>
                </a:spcBef>
              </a:pPr>
              <a:t>14</a:t>
            </a:fld>
            <a:endParaRPr lang="en-US" altLang="en-US"/>
          </a:p>
        </p:txBody>
      </p:sp>
      <p:sp>
        <p:nvSpPr>
          <p:cNvPr id="31747" name="Rectangle 1">
            <a:extLst>
              <a:ext uri="{FF2B5EF4-FFF2-40B4-BE49-F238E27FC236}">
                <a16:creationId xmlns:a16="http://schemas.microsoft.com/office/drawing/2014/main" id="{4C741533-A94D-5E54-3FA6-15A9093D3743}"/>
              </a:ext>
            </a:extLst>
          </p:cNvPr>
          <p:cNvSpPr>
            <a:spLocks noGrp="1" noRot="1" noChangeAspect="1" noChangeArrowheads="1" noTextEdit="1"/>
          </p:cNvSpPr>
          <p:nvPr>
            <p:ph type="sldImg"/>
          </p:nvPr>
        </p:nvSpPr>
        <p:spPr>
          <a:xfrm>
            <a:off x="1173163" y="696913"/>
            <a:ext cx="4640262" cy="3479800"/>
          </a:xfrm>
          <a:ln/>
        </p:spPr>
      </p:sp>
      <p:sp>
        <p:nvSpPr>
          <p:cNvPr id="31748" name="Text Box 2">
            <a:extLst>
              <a:ext uri="{FF2B5EF4-FFF2-40B4-BE49-F238E27FC236}">
                <a16:creationId xmlns:a16="http://schemas.microsoft.com/office/drawing/2014/main" id="{70DAFE6C-04BA-2828-D059-F0223D7706DF}"/>
              </a:ext>
            </a:extLst>
          </p:cNvPr>
          <p:cNvSpPr>
            <a:spLocks noGrp="1" noChangeArrowheads="1"/>
          </p:cNvSpPr>
          <p:nvPr>
            <p:ph type="body" idx="1"/>
          </p:nvPr>
        </p:nvSpPr>
        <p:spPr>
          <a:xfrm>
            <a:off x="931863" y="4410075"/>
            <a:ext cx="5121275" cy="4316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Physician’s Letter</a:t>
            </a:r>
            <a:r>
              <a:rPr lang="en-US" altLang="en-US">
                <a:latin typeface="Times New Roman" panose="02020603050405020304" pitchFamily="18" charset="0"/>
                <a:cs typeface="Lucida Sans Unicode" panose="020B0602030504020204" pitchFamily="34" charset="0"/>
              </a:rPr>
              <a:t>:You can obtain a letter signed by your physician through your case manager or recreation therapist stating that if a metal detection wand is passed over your body, the alarm may be activated due to rods in your back or metal plates in your neck.  </a:t>
            </a:r>
            <a:r>
              <a:rPr lang="en-US" altLang="en-US" b="1">
                <a:latin typeface="Times New Roman" panose="02020603050405020304" pitchFamily="18" charset="0"/>
                <a:cs typeface="Lucida Sans Unicode" panose="020B0602030504020204" pitchFamily="34" charset="0"/>
              </a:rPr>
              <a:t>**READ COPY OF LETTER</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Carry-ons/Backpacks</a:t>
            </a:r>
            <a:r>
              <a:rPr lang="en-US" altLang="en-US">
                <a:latin typeface="Times New Roman" panose="02020603050405020304" pitchFamily="18" charset="0"/>
                <a:cs typeface="Lucida Sans Unicode" panose="020B0602030504020204" pitchFamily="34" charset="0"/>
              </a:rPr>
              <a:t>:  Your backpack/carry on luggage will either be manually checked or put through the x-ray machine.  Different airports may follow different procedures.</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**You are not limited to the one bag carry on restriction.  Any medical equipment, assistive devices and medications can be carried on to the airplane.</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Manual Security Check:</a:t>
            </a:r>
            <a:r>
              <a:rPr lang="en-US" altLang="en-US">
                <a:latin typeface="Times New Roman" panose="02020603050405020304" pitchFamily="18" charset="0"/>
                <a:cs typeface="Lucida Sans Unicode" panose="020B0602030504020204" pitchFamily="34" charset="0"/>
              </a:rPr>
              <a:t>  You will not go through the overhead screeners.  You will enter the security area through a disability access entrance and be manually searched by way of a hand-held metal detector/wand and/or patted down.  Your travel companion will have to walk through the overhead screeners and meet you at the other side.</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Please Note:  If someone is accompanying you to the airport for assistance until you are boarded, but will not be flying with you, please make this aware to the reservations agent when you plan your trip. In addition, when you check in at the airport, the assistant will need to get a “pass” to get through the security checkpoint without a ticket.</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u="sng">
                <a:latin typeface="Times New Roman" panose="02020603050405020304" pitchFamily="18" charset="0"/>
                <a:cs typeface="Lucida Sans Unicode" panose="020B0602030504020204" pitchFamily="34" charset="0"/>
              </a:rPr>
              <a:t>Ambu Bag and Portable Suction:</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If traveling with an open airway and these supplies, please note that they will still go through security screening. The items will be placed on the security belt, the traveler’s escort will go through security first, retrieve the items, and return them to the traveler immediately after they go through the security pat-down procedure.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9CA2CEC-A375-84A7-5D19-233F7F3E4B2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C92EF814-6B2C-4966-BBEE-5337CE9EE0D3}" type="slidenum">
              <a:rPr lang="en-US" altLang="en-US" smtClean="0"/>
              <a:pPr>
                <a:spcBef>
                  <a:spcPts val="300"/>
                </a:spcBef>
              </a:pPr>
              <a:t>17</a:t>
            </a:fld>
            <a:endParaRPr lang="en-US" altLang="en-US"/>
          </a:p>
        </p:txBody>
      </p:sp>
      <p:sp>
        <p:nvSpPr>
          <p:cNvPr id="35843" name="Rectangle 1">
            <a:extLst>
              <a:ext uri="{FF2B5EF4-FFF2-40B4-BE49-F238E27FC236}">
                <a16:creationId xmlns:a16="http://schemas.microsoft.com/office/drawing/2014/main" id="{F14713A8-EF42-0BD1-9E35-58CFA9F0CE3C}"/>
              </a:ext>
            </a:extLst>
          </p:cNvPr>
          <p:cNvSpPr>
            <a:spLocks noGrp="1" noRot="1" noChangeAspect="1" noChangeArrowheads="1" noTextEdit="1"/>
          </p:cNvSpPr>
          <p:nvPr>
            <p:ph type="sldImg"/>
          </p:nvPr>
        </p:nvSpPr>
        <p:spPr>
          <a:xfrm>
            <a:off x="1173163" y="696913"/>
            <a:ext cx="4640262" cy="3479800"/>
          </a:xfrm>
          <a:ln/>
        </p:spPr>
      </p:sp>
      <p:sp>
        <p:nvSpPr>
          <p:cNvPr id="35844" name="Text Box 2">
            <a:extLst>
              <a:ext uri="{FF2B5EF4-FFF2-40B4-BE49-F238E27FC236}">
                <a16:creationId xmlns:a16="http://schemas.microsoft.com/office/drawing/2014/main" id="{730CF16A-F73B-42FF-67AA-6D4F5E5C283C}"/>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GATE Tags</a:t>
            </a:r>
            <a:r>
              <a:rPr lang="en-US" altLang="en-US">
                <a:latin typeface="Times New Roman" panose="02020603050405020304" pitchFamily="18" charset="0"/>
                <a:cs typeface="Lucida Sans Unicode" panose="020B0602030504020204" pitchFamily="34" charset="0"/>
              </a:rPr>
              <a:t> are different from baggage claim tags on luggage.  You want to GATE tag your chair to ensure that your chair is brought to the jetway as soon as the plane lands.  Gate tags are usually fluorescent in color (green/yellow/pink).  If you had not GATE Tagged your chair when you checked in, be sure to do it now!  </a:t>
            </a:r>
            <a:r>
              <a:rPr lang="en-US" altLang="en-US" b="1">
                <a:latin typeface="Times New Roman" panose="02020603050405020304" pitchFamily="18" charset="0"/>
                <a:cs typeface="Lucida Sans Unicode" panose="020B0602030504020204" pitchFamily="34" charset="0"/>
              </a:rPr>
              <a:t>SHOW GATE TAG</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You want to tag all removable parts of your chair in case they become separated from your chair in the cargo area. To increase the safety of your chair, you can try to bungee cord/tape pieces together so the risk of them falling off is minimized.  However, it is best that you REMOVE all removable parts off your wheelchair and place them in a carry-on medical bag to prevent them from becoming lost or damaged. This must be done before going through security. As a medical bag this is in addition to your personal carry-on item and it will be allowed to board with you at no extra charge.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Pre-boarding</a:t>
            </a:r>
            <a:r>
              <a:rPr lang="en-US" altLang="en-US">
                <a:latin typeface="Times New Roman" panose="02020603050405020304" pitchFamily="18" charset="0"/>
                <a:cs typeface="Lucida Sans Unicode" panose="020B0602030504020204" pitchFamily="34" charset="0"/>
              </a:rPr>
              <a:t> allows you extra time to get transferred onto the aisle chair and then into the airport seat. It will also allow you some privacy so that an entire plane full of passengers isn’t watching you being transferred.</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a:t>
            </a:r>
            <a:r>
              <a:rPr lang="en-US" altLang="en-US" b="1">
                <a:latin typeface="Times New Roman" panose="02020603050405020304" pitchFamily="18" charset="0"/>
                <a:cs typeface="Lucida Sans Unicode" panose="020B0602030504020204" pitchFamily="34" charset="0"/>
              </a:rPr>
              <a:t>Delta does not provide a preboarding announcement as this draws attention to a customer’s disability.  Arrive at the gate prior to the general boarding process beginning ( usually 30 minutes prior to departure)  indicate to the gate agent that you would like to preboard the flight.  Sit close to the podium in view of the agent.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91F7C28-B405-6399-3912-BF6E0C4D3CB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154D4F10-0E68-4796-B1FE-57A6185FC952}" type="slidenum">
              <a:rPr lang="en-US" altLang="en-US" smtClean="0"/>
              <a:pPr>
                <a:spcBef>
                  <a:spcPts val="300"/>
                </a:spcBef>
              </a:pPr>
              <a:t>18</a:t>
            </a:fld>
            <a:endParaRPr lang="en-US" altLang="en-US"/>
          </a:p>
        </p:txBody>
      </p:sp>
      <p:sp>
        <p:nvSpPr>
          <p:cNvPr id="37891" name="Rectangle 1">
            <a:extLst>
              <a:ext uri="{FF2B5EF4-FFF2-40B4-BE49-F238E27FC236}">
                <a16:creationId xmlns:a16="http://schemas.microsoft.com/office/drawing/2014/main" id="{69660721-3F96-AF00-4994-F0BCE575CE6E}"/>
              </a:ext>
            </a:extLst>
          </p:cNvPr>
          <p:cNvSpPr>
            <a:spLocks noGrp="1" noRot="1" noChangeAspect="1" noChangeArrowheads="1" noTextEdit="1"/>
          </p:cNvSpPr>
          <p:nvPr>
            <p:ph type="sldImg"/>
          </p:nvPr>
        </p:nvSpPr>
        <p:spPr>
          <a:xfrm>
            <a:off x="1173163" y="696913"/>
            <a:ext cx="4640262" cy="3479800"/>
          </a:xfrm>
          <a:ln/>
        </p:spPr>
      </p:sp>
      <p:sp>
        <p:nvSpPr>
          <p:cNvPr id="37892" name="Text Box 2">
            <a:extLst>
              <a:ext uri="{FF2B5EF4-FFF2-40B4-BE49-F238E27FC236}">
                <a16:creationId xmlns:a16="http://schemas.microsoft.com/office/drawing/2014/main" id="{9F462A4C-19B4-02C2-C3F3-8786C0CF657B}"/>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Training of Airline personnel:</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Airport security personnel do not have in-depth, specific disability knowledge.  They receive brief training during their orientation process, but not extensive everyday practice.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Standard weight limit on most aisle chairs is 400lbs- check with your airline if you have specific concerns.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82EAC08-251A-8E9A-6478-7918B4391F3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0691EC6B-39ED-4948-9601-FE4FB82524D2}" type="slidenum">
              <a:rPr lang="en-US" altLang="en-US" smtClean="0"/>
              <a:pPr>
                <a:spcBef>
                  <a:spcPts val="300"/>
                </a:spcBef>
              </a:pPr>
              <a:t>19</a:t>
            </a:fld>
            <a:endParaRPr lang="en-US" altLang="en-US"/>
          </a:p>
        </p:txBody>
      </p:sp>
      <p:sp>
        <p:nvSpPr>
          <p:cNvPr id="39939" name="Rectangle 1">
            <a:extLst>
              <a:ext uri="{FF2B5EF4-FFF2-40B4-BE49-F238E27FC236}">
                <a16:creationId xmlns:a16="http://schemas.microsoft.com/office/drawing/2014/main" id="{EB39DD80-9F12-EE72-8C7C-E3731FA7F62B}"/>
              </a:ext>
            </a:extLst>
          </p:cNvPr>
          <p:cNvSpPr>
            <a:spLocks noGrp="1" noRot="1" noChangeAspect="1" noChangeArrowheads="1" noTextEdit="1"/>
          </p:cNvSpPr>
          <p:nvPr>
            <p:ph type="sldImg"/>
          </p:nvPr>
        </p:nvSpPr>
        <p:spPr>
          <a:xfrm>
            <a:off x="1173163" y="696913"/>
            <a:ext cx="4640262" cy="3479800"/>
          </a:xfrm>
          <a:ln/>
        </p:spPr>
      </p:sp>
      <p:sp>
        <p:nvSpPr>
          <p:cNvPr id="39940" name="Text Box 2">
            <a:extLst>
              <a:ext uri="{FF2B5EF4-FFF2-40B4-BE49-F238E27FC236}">
                <a16:creationId xmlns:a16="http://schemas.microsoft.com/office/drawing/2014/main" id="{8797280F-1183-21A0-8CF7-8DDEBFFDC8EA}"/>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Standard High Back Chair: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No front wheels, so you will be tilted back to be moved onto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and off of the plane</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Type of chair most airports and airlines are using</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Hydraulic, lower back chair:</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Piloted by Delta and only available in limited locations</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Lower back allows for an easier 2-man lift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The chair raises and lowers to the height of your chair you are</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transferring out of and to the height of the airplane seat/armrest</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that you need to clear</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Front and back wheels allows for easier movement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7D6E963-79C3-42E9-0EDA-9F94FC1177B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83E682C6-8AF9-4076-928B-793BBA1E0CBC}" type="slidenum">
              <a:rPr lang="en-US" altLang="en-US" smtClean="0"/>
              <a:pPr>
                <a:spcBef>
                  <a:spcPts val="300"/>
                </a:spcBef>
              </a:pPr>
              <a:t>20</a:t>
            </a:fld>
            <a:endParaRPr lang="en-US" altLang="en-US"/>
          </a:p>
        </p:txBody>
      </p:sp>
      <p:sp>
        <p:nvSpPr>
          <p:cNvPr id="41987" name="Rectangle 1">
            <a:extLst>
              <a:ext uri="{FF2B5EF4-FFF2-40B4-BE49-F238E27FC236}">
                <a16:creationId xmlns:a16="http://schemas.microsoft.com/office/drawing/2014/main" id="{A54D3DAE-2C14-3A9E-AE1D-2432E3877F42}"/>
              </a:ext>
            </a:extLst>
          </p:cNvPr>
          <p:cNvSpPr>
            <a:spLocks noGrp="1" noRot="1" noChangeAspect="1" noChangeArrowheads="1" noTextEdit="1"/>
          </p:cNvSpPr>
          <p:nvPr>
            <p:ph type="sldImg"/>
          </p:nvPr>
        </p:nvSpPr>
        <p:spPr>
          <a:xfrm>
            <a:off x="1173163" y="696913"/>
            <a:ext cx="4640262" cy="3479800"/>
          </a:xfrm>
          <a:ln/>
        </p:spPr>
      </p:sp>
      <p:sp>
        <p:nvSpPr>
          <p:cNvPr id="41988" name="Rectangle 2">
            <a:extLst>
              <a:ext uri="{FF2B5EF4-FFF2-40B4-BE49-F238E27FC236}">
                <a16:creationId xmlns:a16="http://schemas.microsoft.com/office/drawing/2014/main" id="{C903C13F-8725-5179-E3E0-9351930BAA68}"/>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latin typeface="Times New Roman" panose="02020603050405020304" pitchFamily="18" charset="0"/>
              </a:rPr>
              <a:t>Review step by step how each transfer should be performed.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4C93007-5289-7CF9-69C3-B48BA064C4C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D174EA81-704F-4455-9641-A6E7BCAF610F}" type="slidenum">
              <a:rPr lang="en-US" altLang="en-US" smtClean="0"/>
              <a:pPr>
                <a:spcBef>
                  <a:spcPts val="300"/>
                </a:spcBef>
              </a:pPr>
              <a:t>21</a:t>
            </a:fld>
            <a:endParaRPr lang="en-US" altLang="en-US"/>
          </a:p>
        </p:txBody>
      </p:sp>
      <p:sp>
        <p:nvSpPr>
          <p:cNvPr id="44035" name="Rectangle 1">
            <a:extLst>
              <a:ext uri="{FF2B5EF4-FFF2-40B4-BE49-F238E27FC236}">
                <a16:creationId xmlns:a16="http://schemas.microsoft.com/office/drawing/2014/main" id="{9512325B-9A91-6B97-0E44-44919A568EEB}"/>
              </a:ext>
            </a:extLst>
          </p:cNvPr>
          <p:cNvSpPr>
            <a:spLocks noGrp="1" noRot="1" noChangeAspect="1" noChangeArrowheads="1" noTextEdit="1"/>
          </p:cNvSpPr>
          <p:nvPr>
            <p:ph type="sldImg"/>
          </p:nvPr>
        </p:nvSpPr>
        <p:spPr>
          <a:xfrm>
            <a:off x="1173163" y="696913"/>
            <a:ext cx="4640262" cy="3479800"/>
          </a:xfrm>
          <a:ln/>
        </p:spPr>
      </p:sp>
      <p:sp>
        <p:nvSpPr>
          <p:cNvPr id="44036" name="Rectangle 2">
            <a:extLst>
              <a:ext uri="{FF2B5EF4-FFF2-40B4-BE49-F238E27FC236}">
                <a16:creationId xmlns:a16="http://schemas.microsoft.com/office/drawing/2014/main" id="{06412A4B-F371-A8EA-8905-A43CCC481810}"/>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latin typeface="Times New Roman" panose="02020603050405020304" pitchFamily="18" charset="0"/>
              </a:rPr>
              <a:t>Advocate how you would like your transfer to be done. Airline employees are there to help, but you have to be specific and tell them how to. Tell them what they should do in order to best help you transfer into the aisle chair and plane seat.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7866310-735A-69D5-74C8-1A55BF822D2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3BD83023-97CF-4B58-A229-4152E0264946}" type="slidenum">
              <a:rPr lang="en-US" altLang="en-US" smtClean="0"/>
              <a:pPr>
                <a:spcBef>
                  <a:spcPts val="300"/>
                </a:spcBef>
              </a:pPr>
              <a:t>2</a:t>
            </a:fld>
            <a:endParaRPr lang="en-US" altLang="en-US"/>
          </a:p>
        </p:txBody>
      </p:sp>
      <p:sp>
        <p:nvSpPr>
          <p:cNvPr id="7171" name="Rectangle 1">
            <a:extLst>
              <a:ext uri="{FF2B5EF4-FFF2-40B4-BE49-F238E27FC236}">
                <a16:creationId xmlns:a16="http://schemas.microsoft.com/office/drawing/2014/main" id="{03EA3674-0E1A-469F-138F-1094825CA1F7}"/>
              </a:ext>
            </a:extLst>
          </p:cNvPr>
          <p:cNvSpPr>
            <a:spLocks noGrp="1" noRot="1" noChangeAspect="1" noChangeArrowheads="1" noTextEdit="1"/>
          </p:cNvSpPr>
          <p:nvPr>
            <p:ph type="sldImg"/>
          </p:nvPr>
        </p:nvSpPr>
        <p:spPr>
          <a:xfrm>
            <a:off x="1173163" y="696913"/>
            <a:ext cx="4640262" cy="3479800"/>
          </a:xfrm>
          <a:ln/>
        </p:spPr>
      </p:sp>
      <p:sp>
        <p:nvSpPr>
          <p:cNvPr id="7172" name="Text Box 2">
            <a:extLst>
              <a:ext uri="{FF2B5EF4-FFF2-40B4-BE49-F238E27FC236}">
                <a16:creationId xmlns:a16="http://schemas.microsoft.com/office/drawing/2014/main" id="{4DC30D00-093B-5653-4FB2-D5F196CCFA48}"/>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Topics to be addressed during this session include:</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a:t>
            </a:r>
            <a:r>
              <a:rPr lang="en-US" altLang="en-US" b="1">
                <a:latin typeface="Times New Roman" panose="02020603050405020304" pitchFamily="18" charset="0"/>
                <a:cs typeface="Lucida Sans Unicode" panose="020B0602030504020204" pitchFamily="34" charset="0"/>
              </a:rPr>
              <a:t>Planning for your trip:</a:t>
            </a:r>
            <a:r>
              <a:rPr lang="en-US" altLang="en-US">
                <a:latin typeface="Times New Roman" panose="02020603050405020304" pitchFamily="18" charset="0"/>
                <a:cs typeface="Lucida Sans Unicode" panose="020B0602030504020204" pitchFamily="34" charset="0"/>
              </a:rPr>
              <a:t> what are the resources that exist to refer to so that you are the most prepared for getting questions answered and making your trip trouble-free</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a:t>
            </a:r>
            <a:r>
              <a:rPr lang="en-US" altLang="en-US" b="1">
                <a:latin typeface="Times New Roman" panose="02020603050405020304" pitchFamily="18" charset="0"/>
                <a:cs typeface="Lucida Sans Unicode" panose="020B0602030504020204" pitchFamily="34" charset="0"/>
              </a:rPr>
              <a:t>Knowing your rights:</a:t>
            </a:r>
            <a:r>
              <a:rPr lang="en-US" altLang="en-US">
                <a:latin typeface="Times New Roman" panose="02020603050405020304" pitchFamily="18" charset="0"/>
                <a:cs typeface="Lucida Sans Unicode" panose="020B0602030504020204" pitchFamily="34" charset="0"/>
              </a:rPr>
              <a:t> What laws protect your right to fly and receive air travel accommodations</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a:t>
            </a:r>
            <a:r>
              <a:rPr lang="en-US" altLang="en-US" b="1">
                <a:latin typeface="Times New Roman" panose="02020603050405020304" pitchFamily="18" charset="0"/>
                <a:cs typeface="Lucida Sans Unicode" panose="020B0602030504020204" pitchFamily="34" charset="0"/>
              </a:rPr>
              <a:t>Packing for your trip:</a:t>
            </a:r>
            <a:r>
              <a:rPr lang="en-US" altLang="en-US">
                <a:latin typeface="Times New Roman" panose="02020603050405020304" pitchFamily="18" charset="0"/>
                <a:cs typeface="Lucida Sans Unicode" panose="020B0602030504020204" pitchFamily="34" charset="0"/>
              </a:rPr>
              <a:t> What are the essential items you should be thinking about bringing?</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a:t>
            </a:r>
            <a:r>
              <a:rPr lang="en-US" altLang="en-US" b="1">
                <a:latin typeface="Times New Roman" panose="02020603050405020304" pitchFamily="18" charset="0"/>
                <a:cs typeface="Lucida Sans Unicode" panose="020B0602030504020204" pitchFamily="34" charset="0"/>
              </a:rPr>
              <a:t>Arriving at the Airport:</a:t>
            </a:r>
            <a:r>
              <a:rPr lang="en-US" altLang="en-US">
                <a:latin typeface="Times New Roman" panose="02020603050405020304" pitchFamily="18" charset="0"/>
                <a:cs typeface="Lucida Sans Unicode" panose="020B0602030504020204" pitchFamily="34" charset="0"/>
              </a:rPr>
              <a:t> The Do’s and Don’t’s of checking in and getting to your terminal</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a:t>
            </a:r>
            <a:r>
              <a:rPr lang="en-US" altLang="en-US" b="1">
                <a:latin typeface="Times New Roman" panose="02020603050405020304" pitchFamily="18" charset="0"/>
                <a:cs typeface="Lucida Sans Unicode" panose="020B0602030504020204" pitchFamily="34" charset="0"/>
              </a:rPr>
              <a:t>Taking Off:</a:t>
            </a:r>
            <a:r>
              <a:rPr lang="en-US" altLang="en-US">
                <a:latin typeface="Times New Roman" panose="02020603050405020304" pitchFamily="18" charset="0"/>
                <a:cs typeface="Lucida Sans Unicode" panose="020B0602030504020204" pitchFamily="34" charset="0"/>
              </a:rPr>
              <a:t> What you need to know for boarding the plane and to have a comfortable flight</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a:t>
            </a:r>
            <a:r>
              <a:rPr lang="en-US" altLang="en-US" b="1">
                <a:latin typeface="Times New Roman" panose="02020603050405020304" pitchFamily="18" charset="0"/>
                <a:cs typeface="Lucida Sans Unicode" panose="020B0602030504020204" pitchFamily="34" charset="0"/>
              </a:rPr>
              <a:t>Arriving at your destination:</a:t>
            </a:r>
            <a:r>
              <a:rPr lang="en-US" altLang="en-US">
                <a:latin typeface="Times New Roman" panose="02020603050405020304" pitchFamily="18" charset="0"/>
                <a:cs typeface="Lucida Sans Unicode" panose="020B0602030504020204" pitchFamily="34" charset="0"/>
              </a:rPr>
              <a:t> You made it through the boarding process, but what is going to happen at the other end?</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Review airline specific details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27C2709-2D19-F90B-B854-ED5B15F27F2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C6D45D59-B8D0-4A57-A972-E925A1C0A4E9}" type="slidenum">
              <a:rPr lang="en-US" altLang="en-US" smtClean="0"/>
              <a:pPr>
                <a:spcBef>
                  <a:spcPts val="300"/>
                </a:spcBef>
              </a:pPr>
              <a:t>22</a:t>
            </a:fld>
            <a:endParaRPr lang="en-US" altLang="en-US"/>
          </a:p>
        </p:txBody>
      </p:sp>
      <p:sp>
        <p:nvSpPr>
          <p:cNvPr id="46083" name="Rectangle 1">
            <a:extLst>
              <a:ext uri="{FF2B5EF4-FFF2-40B4-BE49-F238E27FC236}">
                <a16:creationId xmlns:a16="http://schemas.microsoft.com/office/drawing/2014/main" id="{C5864142-1265-375B-6433-A7F73D693145}"/>
              </a:ext>
            </a:extLst>
          </p:cNvPr>
          <p:cNvSpPr>
            <a:spLocks noGrp="1" noRot="1" noChangeAspect="1" noChangeArrowheads="1" noTextEdit="1"/>
          </p:cNvSpPr>
          <p:nvPr>
            <p:ph type="sldImg"/>
          </p:nvPr>
        </p:nvSpPr>
        <p:spPr>
          <a:xfrm>
            <a:off x="1173163" y="696913"/>
            <a:ext cx="4640262" cy="3479800"/>
          </a:xfrm>
          <a:ln/>
        </p:spPr>
      </p:sp>
      <p:sp>
        <p:nvSpPr>
          <p:cNvPr id="46084" name="Text Box 2">
            <a:extLst>
              <a:ext uri="{FF2B5EF4-FFF2-40B4-BE49-F238E27FC236}">
                <a16:creationId xmlns:a16="http://schemas.microsoft.com/office/drawing/2014/main" id="{1C3893E3-B33A-928C-DCF4-C118EFF0E9D4}"/>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Air Cushion Vs. Gel Cushion</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If you have an air cushion, you may need to let a little bit of air out of the cushion.  As you increase in altitude, the air in your cushion may expand, causing it to increase in firmness.  This normally occurs in longer flights that achieve greater altitude.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74843AB-FE8D-10D3-0730-1D62CBE14EB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2E48150F-3BBC-41C5-AA76-6E9F4143DAFA}" type="slidenum">
              <a:rPr lang="en-US" altLang="en-US" smtClean="0"/>
              <a:pPr>
                <a:spcBef>
                  <a:spcPts val="300"/>
                </a:spcBef>
              </a:pPr>
              <a:t>23</a:t>
            </a:fld>
            <a:endParaRPr lang="en-US" altLang="en-US"/>
          </a:p>
        </p:txBody>
      </p:sp>
      <p:sp>
        <p:nvSpPr>
          <p:cNvPr id="48131" name="Rectangle 1">
            <a:extLst>
              <a:ext uri="{FF2B5EF4-FFF2-40B4-BE49-F238E27FC236}">
                <a16:creationId xmlns:a16="http://schemas.microsoft.com/office/drawing/2014/main" id="{FFAEAA1E-9472-40D7-A971-DC0C4A85CB79}"/>
              </a:ext>
            </a:extLst>
          </p:cNvPr>
          <p:cNvSpPr>
            <a:spLocks noGrp="1" noRot="1" noChangeAspect="1" noChangeArrowheads="1" noTextEdit="1"/>
          </p:cNvSpPr>
          <p:nvPr>
            <p:ph type="sldImg"/>
          </p:nvPr>
        </p:nvSpPr>
        <p:spPr>
          <a:xfrm>
            <a:off x="1173163" y="696913"/>
            <a:ext cx="4640262" cy="3479800"/>
          </a:xfrm>
          <a:ln/>
        </p:spPr>
      </p:sp>
      <p:sp>
        <p:nvSpPr>
          <p:cNvPr id="48132" name="Text Box 2">
            <a:extLst>
              <a:ext uri="{FF2B5EF4-FFF2-40B4-BE49-F238E27FC236}">
                <a16:creationId xmlns:a16="http://schemas.microsoft.com/office/drawing/2014/main" id="{3EC0BEE8-0740-8A6E-A577-4419C4AFFEAF}"/>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Do not use pillow because it can move/fall off too easily-only use as last resort.</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Support legs at 90 degrees.  Your feet should not be dangling.  If your feet do not sit on the ground, you run the risk of cutting off circulation.  Problem solve ways to support your feet/legs.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Please note: Crewmembers will ask you to remove any objects placed under your feet to support your legs during take off/landing, especially in bulkhead seats. In these cases, the traveler may ask for the flight attendant to assist them in placing the items under their feet during flight.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D6C8F55-9552-1994-AEAE-ADAD83690BA9}"/>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2C5B08B8-C750-58C0-6312-00794B5C54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If using something to help prop your feet up, you may be asked to remove it during take off and landing 2’ FAA regulations, however the flight crew can help you position once permissible during the flight if needed</a:t>
            </a:r>
          </a:p>
          <a:p>
            <a:endParaRPr lang="en-US" altLang="en-US">
              <a:latin typeface="Times New Roman" panose="02020603050405020304" pitchFamily="18" charset="0"/>
            </a:endParaRPr>
          </a:p>
        </p:txBody>
      </p:sp>
      <p:sp>
        <p:nvSpPr>
          <p:cNvPr id="50180" name="Slide Number Placeholder 3">
            <a:extLst>
              <a:ext uri="{FF2B5EF4-FFF2-40B4-BE49-F238E27FC236}">
                <a16:creationId xmlns:a16="http://schemas.microsoft.com/office/drawing/2014/main" id="{5248BFAA-FFD5-73DB-BF99-CA066509EB72}"/>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ct val="20000"/>
              </a:spcBef>
            </a:pPr>
            <a:fld id="{77D8961B-CA79-42EF-A669-29B2651DBE02}" type="slidenum">
              <a:rPr lang="en-US" altLang="en-US" smtClean="0">
                <a:solidFill>
                  <a:schemeClr val="tx1"/>
                </a:solidFill>
              </a:rPr>
              <a:pPr>
                <a:spcBef>
                  <a:spcPct val="20000"/>
                </a:spcBef>
              </a:pPr>
              <a:t>24</a:t>
            </a:fld>
            <a:endParaRPr lang="en-US" altLang="en-US">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9EDF1B9-7D9B-252B-D9C3-A3C43045E3D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C06CFC22-D920-4044-B991-4E23CB2BE408}" type="slidenum">
              <a:rPr lang="en-US" altLang="en-US" smtClean="0"/>
              <a:pPr>
                <a:spcBef>
                  <a:spcPts val="300"/>
                </a:spcBef>
              </a:pPr>
              <a:t>25</a:t>
            </a:fld>
            <a:endParaRPr lang="en-US" altLang="en-US"/>
          </a:p>
        </p:txBody>
      </p:sp>
      <p:sp>
        <p:nvSpPr>
          <p:cNvPr id="52227" name="Rectangle 1">
            <a:extLst>
              <a:ext uri="{FF2B5EF4-FFF2-40B4-BE49-F238E27FC236}">
                <a16:creationId xmlns:a16="http://schemas.microsoft.com/office/drawing/2014/main" id="{9CC803EB-C8C0-EC99-AEF4-D1C1B57F1362}"/>
              </a:ext>
            </a:extLst>
          </p:cNvPr>
          <p:cNvSpPr>
            <a:spLocks noGrp="1" noRot="1" noChangeAspect="1" noChangeArrowheads="1" noTextEdit="1"/>
          </p:cNvSpPr>
          <p:nvPr>
            <p:ph type="sldImg"/>
          </p:nvPr>
        </p:nvSpPr>
        <p:spPr>
          <a:xfrm>
            <a:off x="1173163" y="696913"/>
            <a:ext cx="4640262" cy="3479800"/>
          </a:xfrm>
          <a:ln/>
        </p:spPr>
      </p:sp>
      <p:sp>
        <p:nvSpPr>
          <p:cNvPr id="52228" name="Text Box 2">
            <a:extLst>
              <a:ext uri="{FF2B5EF4-FFF2-40B4-BE49-F238E27FC236}">
                <a16:creationId xmlns:a16="http://schemas.microsoft.com/office/drawing/2014/main" id="{B5DC331C-7E7F-B9F9-2586-D5EBA3C8A044}"/>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If you have limited or no trunk control, you might want to consider bringing an additional safety belt for your upper trunk.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In the current slide, the individual has used a Neoprene chest strap to ensure his safety during take-off, if turbulence should arise, and during landing.</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Please note: If you are using an additional strap, please remember to put down the tray on the seat behind you prior to securing the strap. Once the strap is secure, restow the tray.  This will ensure that the person sitting behind you can still utilize their tray.</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DEMONSTRATE IF AIRPLANE SEATS ARE IN THE ROOM.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5E4B641-C7CF-4675-C358-11C6778C6C5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7666C9FF-431B-4CE0-8A10-6A561AD5130F}" type="slidenum">
              <a:rPr lang="en-US" altLang="en-US" smtClean="0"/>
              <a:pPr>
                <a:spcBef>
                  <a:spcPts val="300"/>
                </a:spcBef>
              </a:pPr>
              <a:t>26</a:t>
            </a:fld>
            <a:endParaRPr lang="en-US" altLang="en-US"/>
          </a:p>
        </p:txBody>
      </p:sp>
      <p:sp>
        <p:nvSpPr>
          <p:cNvPr id="54275" name="Rectangle 1">
            <a:extLst>
              <a:ext uri="{FF2B5EF4-FFF2-40B4-BE49-F238E27FC236}">
                <a16:creationId xmlns:a16="http://schemas.microsoft.com/office/drawing/2014/main" id="{D69AC85F-5E82-3CA8-8804-1090C1FBC76A}"/>
              </a:ext>
            </a:extLst>
          </p:cNvPr>
          <p:cNvSpPr>
            <a:spLocks noGrp="1" noRot="1" noChangeAspect="1" noChangeArrowheads="1" noTextEdit="1"/>
          </p:cNvSpPr>
          <p:nvPr>
            <p:ph type="sldImg"/>
          </p:nvPr>
        </p:nvSpPr>
        <p:spPr>
          <a:xfrm>
            <a:off x="1173163" y="696913"/>
            <a:ext cx="4640262" cy="3479800"/>
          </a:xfrm>
          <a:ln/>
        </p:spPr>
      </p:sp>
      <p:sp>
        <p:nvSpPr>
          <p:cNvPr id="54276" name="Text Box 2">
            <a:extLst>
              <a:ext uri="{FF2B5EF4-FFF2-40B4-BE49-F238E27FC236}">
                <a16:creationId xmlns:a16="http://schemas.microsoft.com/office/drawing/2014/main" id="{60FBBF28-BE54-2004-369B-E177EB4B516F}"/>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Obtain the name of one of the flight attendants:</a:t>
            </a:r>
            <a:r>
              <a:rPr lang="en-US" altLang="en-US">
                <a:latin typeface="Times New Roman" panose="02020603050405020304" pitchFamily="18" charset="0"/>
                <a:cs typeface="Lucida Sans Unicode" panose="020B0602030504020204" pitchFamily="34" charset="0"/>
              </a:rPr>
              <a:t> This will ensure Accountability.</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If you remind the flight attendant that s/he is responsible for making sure you are safely transferred off of the plane upon arrival, s/he may be more conscientious if s/he knows you have his/her name.  You want to do all you can to prevent the flight crew from exiting the plan in a rush to catch their next flight, and you remaining on the plane waiting to be transferred.</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Personal Needs:</a:t>
            </a:r>
            <a:r>
              <a:rPr lang="en-US" altLang="en-US">
                <a:latin typeface="Times New Roman" panose="02020603050405020304" pitchFamily="18" charset="0"/>
                <a:cs typeface="Lucida Sans Unicode" panose="020B0602030504020204" pitchFamily="34" charset="0"/>
              </a:rPr>
              <a:t> Although flight attendants are not required to help with personal needs, they can assist you in some ways.  For example, if your feeding equipment is in the overhead bin, they can get it for you.  If you have to do an IC and the bathroom is not accessible, then can hang a privacy curtain for you.</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Flight attendants can radio ahead to your destination to make sure your wheelchair is brought to you upon the plane’s landing.  It will be brought directly to the door of the plane, where you can be transferred from the aisle chair directly to your own chair.</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BDCDF78-2B3F-37BC-DB45-1289C75A347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77E35C98-CBAF-4B1A-93E0-674FCACAD17E}" type="slidenum">
              <a:rPr lang="en-US" altLang="en-US" smtClean="0"/>
              <a:pPr>
                <a:spcBef>
                  <a:spcPts val="300"/>
                </a:spcBef>
              </a:pPr>
              <a:t>27</a:t>
            </a:fld>
            <a:endParaRPr lang="en-US" altLang="en-US"/>
          </a:p>
        </p:txBody>
      </p:sp>
      <p:sp>
        <p:nvSpPr>
          <p:cNvPr id="56323" name="Rectangle 1">
            <a:extLst>
              <a:ext uri="{FF2B5EF4-FFF2-40B4-BE49-F238E27FC236}">
                <a16:creationId xmlns:a16="http://schemas.microsoft.com/office/drawing/2014/main" id="{1A389D35-B21B-7A6A-015E-AA7870CE4A8F}"/>
              </a:ext>
            </a:extLst>
          </p:cNvPr>
          <p:cNvSpPr>
            <a:spLocks noGrp="1" noRot="1" noChangeAspect="1" noChangeArrowheads="1" noTextEdit="1"/>
          </p:cNvSpPr>
          <p:nvPr>
            <p:ph type="sldImg"/>
          </p:nvPr>
        </p:nvSpPr>
        <p:spPr>
          <a:xfrm>
            <a:off x="1173163" y="696913"/>
            <a:ext cx="4640262" cy="3479800"/>
          </a:xfrm>
          <a:ln/>
        </p:spPr>
      </p:sp>
      <p:sp>
        <p:nvSpPr>
          <p:cNvPr id="56324" name="Text Box 2">
            <a:extLst>
              <a:ext uri="{FF2B5EF4-FFF2-40B4-BE49-F238E27FC236}">
                <a16:creationId xmlns:a16="http://schemas.microsoft.com/office/drawing/2014/main" id="{9F1DB25E-12DD-6CE4-B428-6EE9D4EE5B41}"/>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Inspect your device/equipment immediately:  Make sure nothing is damaged, that all pieces are attached and working properly.  If something is wrong with your equipment, do not leave the airport until you speak with a Complaint Resolutions Officer and file a report.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13CDCEC-F0C7-D54A-03EE-0A8F0026A1D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083A7CAF-ADAB-4504-8BA8-518FC070BF50}" type="slidenum">
              <a:rPr lang="en-US" altLang="en-US" smtClean="0"/>
              <a:pPr>
                <a:spcBef>
                  <a:spcPts val="300"/>
                </a:spcBef>
              </a:pPr>
              <a:t>28</a:t>
            </a:fld>
            <a:endParaRPr lang="en-US" altLang="en-US"/>
          </a:p>
        </p:txBody>
      </p:sp>
      <p:sp>
        <p:nvSpPr>
          <p:cNvPr id="58371" name="Rectangle 1">
            <a:extLst>
              <a:ext uri="{FF2B5EF4-FFF2-40B4-BE49-F238E27FC236}">
                <a16:creationId xmlns:a16="http://schemas.microsoft.com/office/drawing/2014/main" id="{AE419274-BB8D-9FF1-7F11-1DA53503F493}"/>
              </a:ext>
            </a:extLst>
          </p:cNvPr>
          <p:cNvSpPr>
            <a:spLocks noGrp="1" noRot="1" noChangeAspect="1" noChangeArrowheads="1" noTextEdit="1"/>
          </p:cNvSpPr>
          <p:nvPr>
            <p:ph type="sldImg"/>
          </p:nvPr>
        </p:nvSpPr>
        <p:spPr>
          <a:xfrm>
            <a:off x="1173163" y="696913"/>
            <a:ext cx="4640262" cy="3479800"/>
          </a:xfrm>
          <a:ln/>
        </p:spPr>
      </p:sp>
      <p:sp>
        <p:nvSpPr>
          <p:cNvPr id="58372" name="Text Box 2">
            <a:extLst>
              <a:ext uri="{FF2B5EF4-FFF2-40B4-BE49-F238E27FC236}">
                <a16:creationId xmlns:a16="http://schemas.microsoft.com/office/drawing/2014/main" id="{6592F472-0C64-1F9A-0501-559AD72B9369}"/>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Refer to information summary.</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Also, the Department of Transportation developed a new aviation consumer disability hotline effective August 2002.  The main purpose of the hotline is for consumers to be able to voice complaints and concerns with respect to a disability related air-service problem</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u="sng">
                <a:latin typeface="Times New Roman" panose="02020603050405020304" pitchFamily="18" charset="0"/>
                <a:cs typeface="Lucida Sans Unicode" panose="020B0602030504020204" pitchFamily="34" charset="0"/>
              </a:rPr>
              <a:t>Complaint Resolution Officials (CRO’s):</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Complaint Resolution Officials specialize in helping people with disabilities with air travel. If you feel that your rights are being discriminated against while flying,  ask for a CRO. These individuals will help intervene to make sure your rights are protected.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C922CDA-A97C-62B5-9A23-4136E18D4BB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ED123F25-0440-469E-8CD3-0E8DAF0609CE}" type="slidenum">
              <a:rPr lang="en-US" altLang="en-US" smtClean="0"/>
              <a:pPr>
                <a:spcBef>
                  <a:spcPts val="300"/>
                </a:spcBef>
              </a:pPr>
              <a:t>29</a:t>
            </a:fld>
            <a:endParaRPr lang="en-US" altLang="en-US"/>
          </a:p>
        </p:txBody>
      </p:sp>
      <p:sp>
        <p:nvSpPr>
          <p:cNvPr id="60419" name="Rectangle 1">
            <a:extLst>
              <a:ext uri="{FF2B5EF4-FFF2-40B4-BE49-F238E27FC236}">
                <a16:creationId xmlns:a16="http://schemas.microsoft.com/office/drawing/2014/main" id="{193862F1-F12E-11D9-7EFA-C5EF89536EFA}"/>
              </a:ext>
            </a:extLst>
          </p:cNvPr>
          <p:cNvSpPr>
            <a:spLocks noGrp="1" noRot="1" noChangeAspect="1" noChangeArrowheads="1" noTextEdit="1"/>
          </p:cNvSpPr>
          <p:nvPr>
            <p:ph type="sldImg"/>
          </p:nvPr>
        </p:nvSpPr>
        <p:spPr>
          <a:xfrm>
            <a:off x="1173163" y="696913"/>
            <a:ext cx="4640262" cy="3479800"/>
          </a:xfrm>
          <a:ln/>
        </p:spPr>
      </p:sp>
      <p:sp>
        <p:nvSpPr>
          <p:cNvPr id="60420" name="Text Box 2">
            <a:extLst>
              <a:ext uri="{FF2B5EF4-FFF2-40B4-BE49-F238E27FC236}">
                <a16:creationId xmlns:a16="http://schemas.microsoft.com/office/drawing/2014/main" id="{09FD8059-2B0F-53E2-7D3F-C38662118C40}"/>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Best starting point for getting back into travel is the resource packet from your therapeutic recreation specialist.  This packet takes you through all of the information we just covered, plus information on transportation at your destination, pointers for hotel rooms, etc.  In addition, it will give you a list of some of the better travel websites, information on the law, travel agencies, etc.</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(SHOW RESOURCE PACKET)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4F1864B-47BD-7B3F-CBBF-51B0BA3359A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596C354E-BB7A-4727-815D-755D19BC3258}" type="slidenum">
              <a:rPr lang="en-US" altLang="en-US" smtClean="0"/>
              <a:pPr>
                <a:spcBef>
                  <a:spcPts val="300"/>
                </a:spcBef>
              </a:pPr>
              <a:t>3</a:t>
            </a:fld>
            <a:endParaRPr lang="en-US" altLang="en-US"/>
          </a:p>
        </p:txBody>
      </p:sp>
      <p:sp>
        <p:nvSpPr>
          <p:cNvPr id="9219" name="Rectangle 1">
            <a:extLst>
              <a:ext uri="{FF2B5EF4-FFF2-40B4-BE49-F238E27FC236}">
                <a16:creationId xmlns:a16="http://schemas.microsoft.com/office/drawing/2014/main" id="{4A3009A0-A4AB-BC7B-6A92-F4AE5FA84288}"/>
              </a:ext>
            </a:extLst>
          </p:cNvPr>
          <p:cNvSpPr>
            <a:spLocks noGrp="1" noRot="1" noChangeAspect="1" noChangeArrowheads="1" noTextEdit="1"/>
          </p:cNvSpPr>
          <p:nvPr>
            <p:ph type="sldImg"/>
          </p:nvPr>
        </p:nvSpPr>
        <p:spPr>
          <a:xfrm>
            <a:off x="1173163" y="696913"/>
            <a:ext cx="4640262" cy="3479800"/>
          </a:xfrm>
          <a:ln/>
        </p:spPr>
      </p:sp>
      <p:sp>
        <p:nvSpPr>
          <p:cNvPr id="9220" name="Text Box 2">
            <a:extLst>
              <a:ext uri="{FF2B5EF4-FFF2-40B4-BE49-F238E27FC236}">
                <a16:creationId xmlns:a16="http://schemas.microsoft.com/office/drawing/2014/main" id="{ABB563CB-8E6C-E361-CE69-69F35E673074}"/>
              </a:ext>
            </a:extLst>
          </p:cNvPr>
          <p:cNvSpPr>
            <a:spLocks noGrp="1" noChangeArrowheads="1"/>
          </p:cNvSpPr>
          <p:nvPr>
            <p:ph type="body" idx="1"/>
          </p:nvPr>
        </p:nvSpPr>
        <p:spPr>
          <a:xfrm>
            <a:off x="931863" y="4410075"/>
            <a:ext cx="5121275" cy="4743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75"/>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1000">
                <a:latin typeface="Times New Roman" panose="02020603050405020304" pitchFamily="18" charset="0"/>
                <a:cs typeface="Lucida Sans Unicode" panose="020B0602030504020204" pitchFamily="34" charset="0"/>
              </a:rPr>
              <a:t>Have examples of all of these items in the class (KY book, Phila airport guide, Atlanta Accessibility Guide)</a:t>
            </a:r>
          </a:p>
          <a:p>
            <a:pPr eaLnBrk="1" hangingPunct="1">
              <a:spcBef>
                <a:spcPts val="375"/>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1000" b="1">
                <a:latin typeface="Times New Roman" panose="02020603050405020304" pitchFamily="18" charset="0"/>
                <a:cs typeface="Lucida Sans Unicode" panose="020B0602030504020204" pitchFamily="34" charset="0"/>
              </a:rPr>
              <a:t>Accessibility Guides:</a:t>
            </a:r>
            <a:r>
              <a:rPr lang="en-US" altLang="en-US" sz="1000">
                <a:latin typeface="Times New Roman" panose="02020603050405020304" pitchFamily="18" charset="0"/>
                <a:cs typeface="Lucida Sans Unicode" panose="020B0602030504020204" pitchFamily="34" charset="0"/>
              </a:rPr>
              <a:t> Many airports and larger cities/tourist attractions have been developing accessibility guides indicating places at the destination that are accessible under ADA guidelines and which have accessibility barriers</a:t>
            </a:r>
          </a:p>
          <a:p>
            <a:pPr eaLnBrk="1" hangingPunct="1">
              <a:spcBef>
                <a:spcPts val="375"/>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1000" b="1">
                <a:latin typeface="Times New Roman" panose="02020603050405020304" pitchFamily="18" charset="0"/>
                <a:cs typeface="Lucida Sans Unicode" panose="020B0602030504020204" pitchFamily="34" charset="0"/>
              </a:rPr>
              <a:t>Chamber of Commerce/Board of Tourism:</a:t>
            </a:r>
            <a:r>
              <a:rPr lang="en-US" altLang="en-US" sz="1000">
                <a:latin typeface="Times New Roman" panose="02020603050405020304" pitchFamily="18" charset="0"/>
                <a:cs typeface="Lucida Sans Unicode" panose="020B0602030504020204" pitchFamily="34" charset="0"/>
              </a:rPr>
              <a:t> If you don’t have access to the internet and can’t do extensive searches, getting the number for a destination’s Chamber of Commerce or Department of Tourism could be the easiest step in finding out about the accessibility of hotels, restaurants, tourist attractions, etc.  These offices could also give you references and contacts to continue your search.</a:t>
            </a:r>
          </a:p>
          <a:p>
            <a:pPr eaLnBrk="1" hangingPunct="1">
              <a:spcBef>
                <a:spcPts val="375"/>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1000" b="1">
                <a:latin typeface="Times New Roman" panose="02020603050405020304" pitchFamily="18" charset="0"/>
                <a:cs typeface="Lucida Sans Unicode" panose="020B0602030504020204" pitchFamily="34" charset="0"/>
              </a:rPr>
              <a:t>Internet Resources:</a:t>
            </a:r>
            <a:r>
              <a:rPr lang="en-US" altLang="en-US" sz="1000">
                <a:latin typeface="Times New Roman" panose="02020603050405020304" pitchFamily="18" charset="0"/>
                <a:cs typeface="Lucida Sans Unicode" panose="020B0602030504020204" pitchFamily="34" charset="0"/>
              </a:rPr>
              <a:t>  There are a variety of internet resources that specifically address travel with a disability, giving first hand accounts of individuals’ travel experiences, favorite places to go, problem solving tips for inaccessible places, etc.  </a:t>
            </a:r>
          </a:p>
          <a:p>
            <a:pPr eaLnBrk="1" hangingPunct="1">
              <a:spcBef>
                <a:spcPts val="375"/>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1000">
                <a:latin typeface="Times New Roman" panose="02020603050405020304" pitchFamily="18" charset="0"/>
                <a:cs typeface="Lucida Sans Unicode" panose="020B0602030504020204" pitchFamily="34" charset="0"/>
              </a:rPr>
              <a:t>In addition, most larger travel destinations, like Disney World, will have accessibility information on their websites, and give information about discounts and other transportation options. </a:t>
            </a:r>
            <a:r>
              <a:rPr lang="en-US" altLang="en-US" sz="1000" b="1">
                <a:latin typeface="Times New Roman" panose="02020603050405020304" pitchFamily="18" charset="0"/>
                <a:cs typeface="Lucida Sans Unicode" panose="020B0602030504020204" pitchFamily="34" charset="0"/>
              </a:rPr>
              <a:t>(Show Example of Disney Info)</a:t>
            </a:r>
          </a:p>
          <a:p>
            <a:pPr eaLnBrk="1" hangingPunct="1">
              <a:spcBef>
                <a:spcPts val="375"/>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1000" b="1">
                <a:latin typeface="Times New Roman" panose="02020603050405020304" pitchFamily="18" charset="0"/>
                <a:cs typeface="Lucida Sans Unicode" panose="020B0602030504020204" pitchFamily="34" charset="0"/>
              </a:rPr>
              <a:t>Disability Organizations/Magazines:</a:t>
            </a:r>
            <a:r>
              <a:rPr lang="en-US" altLang="en-US" sz="1000">
                <a:latin typeface="Times New Roman" panose="02020603050405020304" pitchFamily="18" charset="0"/>
                <a:cs typeface="Lucida Sans Unicode" panose="020B0602030504020204" pitchFamily="34" charset="0"/>
              </a:rPr>
              <a:t> There are a variety of disability magazines that publish information on accessible travel.  For example, New Mobility features a new destination monthly in their magazines.  The Society for Accessible Travel is an organization that rates the accessibility of various places, and has great web-related resources on tips for travel. </a:t>
            </a:r>
            <a:r>
              <a:rPr lang="en-US" altLang="en-US" sz="1000" b="1">
                <a:latin typeface="Times New Roman" panose="02020603050405020304" pitchFamily="18" charset="0"/>
                <a:cs typeface="Lucida Sans Unicode" panose="020B0602030504020204" pitchFamily="34" charset="0"/>
              </a:rPr>
              <a:t>(Have example of New Mobility magazine)</a:t>
            </a:r>
          </a:p>
          <a:p>
            <a:pPr eaLnBrk="1" hangingPunct="1">
              <a:spcBef>
                <a:spcPts val="375"/>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1000">
                <a:latin typeface="Times New Roman" panose="02020603050405020304" pitchFamily="18" charset="0"/>
                <a:cs typeface="Lucida Sans Unicode" panose="020B0602030504020204" pitchFamily="34" charset="0"/>
              </a:rPr>
              <a:t>In the resources packet/handout you will receive on travel, some of the more reliable internet resources and disability organizations are listed to help give you a place to begin your search for successful travel tips.</a:t>
            </a:r>
          </a:p>
          <a:p>
            <a:pPr eaLnBrk="1" hangingPunct="1">
              <a:spcBef>
                <a:spcPts val="375"/>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1000" b="1">
                <a:latin typeface="Times New Roman" panose="02020603050405020304" pitchFamily="18" charset="0"/>
                <a:cs typeface="Lucida Sans Unicode" panose="020B0602030504020204" pitchFamily="34" charset="0"/>
              </a:rPr>
              <a:t>Centers for Independent Living:</a:t>
            </a:r>
            <a:r>
              <a:rPr lang="en-US" altLang="en-US" sz="1000">
                <a:latin typeface="Times New Roman" panose="02020603050405020304" pitchFamily="18" charset="0"/>
                <a:cs typeface="Lucida Sans Unicode" panose="020B0602030504020204" pitchFamily="34" charset="0"/>
              </a:rPr>
              <a:t> No one will know better first hand the accessibility of any city or area than the individuals working at that city’s center for independent living.  They would be able to give you ideas on the accessibility of local restaurants as well as the various transportation options that might exist in a given area.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C7F0054-8C55-374F-A96B-D686A5A5DC9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1C30F794-C06A-451B-A590-ED49C7F892CF}" type="slidenum">
              <a:rPr lang="en-US" altLang="en-US" smtClean="0"/>
              <a:pPr>
                <a:spcBef>
                  <a:spcPts val="300"/>
                </a:spcBef>
              </a:pPr>
              <a:t>4</a:t>
            </a:fld>
            <a:endParaRPr lang="en-US" altLang="en-US"/>
          </a:p>
        </p:txBody>
      </p:sp>
      <p:sp>
        <p:nvSpPr>
          <p:cNvPr id="11267" name="Rectangle 1">
            <a:extLst>
              <a:ext uri="{FF2B5EF4-FFF2-40B4-BE49-F238E27FC236}">
                <a16:creationId xmlns:a16="http://schemas.microsoft.com/office/drawing/2014/main" id="{96BDBB7B-7B15-62AC-E471-B5C8C943DC77}"/>
              </a:ext>
            </a:extLst>
          </p:cNvPr>
          <p:cNvSpPr>
            <a:spLocks noGrp="1" noRot="1" noChangeAspect="1" noChangeArrowheads="1" noTextEdit="1"/>
          </p:cNvSpPr>
          <p:nvPr>
            <p:ph type="sldImg"/>
          </p:nvPr>
        </p:nvSpPr>
        <p:spPr>
          <a:xfrm>
            <a:off x="1173163" y="696913"/>
            <a:ext cx="4640262" cy="3479800"/>
          </a:xfrm>
          <a:ln/>
        </p:spPr>
      </p:sp>
      <p:sp>
        <p:nvSpPr>
          <p:cNvPr id="11268" name="Text Box 2">
            <a:extLst>
              <a:ext uri="{FF2B5EF4-FFF2-40B4-BE49-F238E27FC236}">
                <a16:creationId xmlns:a16="http://schemas.microsoft.com/office/drawing/2014/main" id="{182B67A0-4B21-F65E-7C24-BA8714E69472}"/>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It is important to note that air travel is not covered under the Americans with Disabilities Act.  The Air Carriers Access Act is the law that protects your right to fly and prevents any commercial airline from discriminating against anyone and refusing service solely on the basis of disability.</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We are not going to go into the in’s and out’s of the law, but if you would like to know any other information or more specifics, you can access the Paralyzed Veterans of America website at www.pva.org, which contains an excellent summary of the law. We have one copy here if you would like to look at it, or if you want a copy for your own records, please talk to your recreation therapist and they can get it for you. </a:t>
            </a:r>
            <a:r>
              <a:rPr lang="en-US" altLang="en-US" b="1">
                <a:latin typeface="Times New Roman" panose="02020603050405020304" pitchFamily="18" charset="0"/>
                <a:cs typeface="Lucida Sans Unicode" panose="020B0602030504020204" pitchFamily="34" charset="0"/>
              </a:rPr>
              <a:t>(Show Copy)</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b="1">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u="sng">
                <a:latin typeface="Times New Roman" panose="02020603050405020304" pitchFamily="18" charset="0"/>
                <a:cs typeface="Lucida Sans Unicode" panose="020B0602030504020204" pitchFamily="34" charset="0"/>
              </a:rPr>
              <a:t>Complaint Resolution Officials (CRO’s):</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cs typeface="Lucida Sans Unicode" panose="020B0602030504020204" pitchFamily="34" charset="0"/>
              </a:rPr>
              <a:t>Complaint Resolution Officials specialize in helping people with disabilities with air travel. If you feel that your rights are being discriminated against while flying,  ask for a CRO. These individuals will help intervene to make sure your rights are protected. </a:t>
            </a: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endParaRPr lang="en-US" altLang="en-US">
              <a:latin typeface="Times New Roman" panose="02020603050405020304" pitchFamily="18" charset="0"/>
              <a:cs typeface="Lucida Sans Unicode" panose="020B0602030504020204" pitchFamily="34" charset="0"/>
            </a:endParaRPr>
          </a:p>
          <a:p>
            <a:pPr eaLnBrk="1" hangingPunct="1">
              <a:spcBef>
                <a:spcPts val="450"/>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b="1">
                <a:latin typeface="Times New Roman" panose="02020603050405020304" pitchFamily="18" charset="0"/>
                <a:cs typeface="Lucida Sans Unicode" panose="020B0602030504020204" pitchFamily="34" charset="0"/>
              </a:rPr>
              <a:t>Website: </a:t>
            </a:r>
            <a:r>
              <a:rPr lang="en-US" altLang="en-US" u="sng">
                <a:latin typeface="Times New Roman" panose="02020603050405020304" pitchFamily="18" charset="0"/>
                <a:cs typeface="Lucida Sans Unicode" panose="020B0602030504020204" pitchFamily="34" charset="0"/>
              </a:rPr>
              <a:t>http://www.pva.org/site/PageServer?pagename=rights_aircarrier&amp;AddInterest=1042</a:t>
            </a:r>
            <a:r>
              <a:rPr lang="en-US" altLang="en-US">
                <a:latin typeface="Times New Roman" panose="02020603050405020304" pitchFamily="18" charset="0"/>
                <a:cs typeface="Lucida Sans Unicode" panose="020B0602030504020204" pitchFamily="34" charset="0"/>
              </a:rPr>
              <a:t> , which takes them directly to their interpretation of the regulations (easier to interpret than the regulation itself) and </a:t>
            </a:r>
            <a:r>
              <a:rPr lang="en-US" altLang="en-US" u="sng">
                <a:latin typeface="Times New Roman" panose="02020603050405020304" pitchFamily="18" charset="0"/>
                <a:cs typeface="Lucida Sans Unicode" panose="020B0602030504020204" pitchFamily="34" charset="0"/>
              </a:rPr>
              <a:t>http://airconsumer.ost.dot.gov/rules/382short.pdf</a:t>
            </a:r>
            <a:r>
              <a:rPr lang="en-US" altLang="en-US">
                <a:latin typeface="Times New Roman" panose="02020603050405020304" pitchFamily="18" charset="0"/>
                <a:cs typeface="Lucida Sans Unicode" panose="020B0602030504020204" pitchFamily="34" charset="0"/>
              </a:rPr>
              <a:t> for a verbatim copy of the regulation that can be printed off and carried for access while traveling.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AF42E65-03EF-D056-DBF1-C8A781CE961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EEB030A0-E62B-4DD9-97CA-E37057EB8D3F}" type="slidenum">
              <a:rPr lang="en-US" altLang="en-US" smtClean="0"/>
              <a:pPr>
                <a:spcBef>
                  <a:spcPts val="300"/>
                </a:spcBef>
              </a:pPr>
              <a:t>5</a:t>
            </a:fld>
            <a:endParaRPr lang="en-US" altLang="en-US"/>
          </a:p>
        </p:txBody>
      </p:sp>
      <p:sp>
        <p:nvSpPr>
          <p:cNvPr id="13315" name="Rectangle 1">
            <a:extLst>
              <a:ext uri="{FF2B5EF4-FFF2-40B4-BE49-F238E27FC236}">
                <a16:creationId xmlns:a16="http://schemas.microsoft.com/office/drawing/2014/main" id="{F324F5D1-6F67-6A6C-AEDF-2A97F16FAC3F}"/>
              </a:ext>
            </a:extLst>
          </p:cNvPr>
          <p:cNvSpPr>
            <a:spLocks noGrp="1" noRot="1" noChangeAspect="1" noChangeArrowheads="1" noTextEdit="1"/>
          </p:cNvSpPr>
          <p:nvPr>
            <p:ph type="sldImg"/>
          </p:nvPr>
        </p:nvSpPr>
        <p:spPr>
          <a:xfrm>
            <a:off x="1173163" y="696913"/>
            <a:ext cx="4640262" cy="3479800"/>
          </a:xfrm>
          <a:ln/>
        </p:spPr>
      </p:sp>
      <p:sp>
        <p:nvSpPr>
          <p:cNvPr id="13316" name="Text Box 2">
            <a:extLst>
              <a:ext uri="{FF2B5EF4-FFF2-40B4-BE49-F238E27FC236}">
                <a16:creationId xmlns:a16="http://schemas.microsoft.com/office/drawing/2014/main" id="{B22FE1BC-6870-24E5-8F45-A674D94A43AA}"/>
              </a:ext>
            </a:extLst>
          </p:cNvPr>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900">
                <a:latin typeface="Times New Roman" panose="02020603050405020304" pitchFamily="18" charset="0"/>
                <a:cs typeface="Lucida Sans Unicode" panose="020B0602030504020204" pitchFamily="34" charset="0"/>
              </a:rPr>
              <a:t>Your thoroughness in packing can greatly impact the success of your trip.</a:t>
            </a:r>
          </a:p>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900" b="1">
                <a:latin typeface="Times New Roman" panose="02020603050405020304" pitchFamily="18" charset="0"/>
                <a:cs typeface="Lucida Sans Unicode" panose="020B0602030504020204" pitchFamily="34" charset="0"/>
              </a:rPr>
              <a:t>Medications:</a:t>
            </a:r>
            <a:r>
              <a:rPr lang="en-US" altLang="en-US" sz="900">
                <a:latin typeface="Times New Roman" panose="02020603050405020304" pitchFamily="18" charset="0"/>
                <a:cs typeface="Lucida Sans Unicode" panose="020B0602030504020204" pitchFamily="34" charset="0"/>
              </a:rPr>
              <a:t> Make sure you bring all medications with you.  Do </a:t>
            </a:r>
            <a:r>
              <a:rPr lang="en-US" altLang="en-US" sz="900" b="1" i="1">
                <a:latin typeface="Times New Roman" panose="02020603050405020304" pitchFamily="18" charset="0"/>
                <a:cs typeface="Lucida Sans Unicode" panose="020B0602030504020204" pitchFamily="34" charset="0"/>
              </a:rPr>
              <a:t>not</a:t>
            </a:r>
            <a:r>
              <a:rPr lang="en-US" altLang="en-US" sz="900">
                <a:latin typeface="Times New Roman" panose="02020603050405020304" pitchFamily="18" charset="0"/>
                <a:cs typeface="Lucida Sans Unicode" panose="020B0602030504020204" pitchFamily="34" charset="0"/>
              </a:rPr>
              <a:t> pack them in your luggage that will get stored in the cargo area.  Make sure to put all meds in your carry on luggage.</a:t>
            </a:r>
          </a:p>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900" b="1">
                <a:latin typeface="Times New Roman" panose="02020603050405020304" pitchFamily="18" charset="0"/>
                <a:cs typeface="Lucida Sans Unicode" panose="020B0602030504020204" pitchFamily="34" charset="0"/>
              </a:rPr>
              <a:t>Personal Care Supplies:</a:t>
            </a:r>
            <a:r>
              <a:rPr lang="en-US" altLang="en-US" sz="900">
                <a:latin typeface="Times New Roman" panose="02020603050405020304" pitchFamily="18" charset="0"/>
                <a:cs typeface="Lucida Sans Unicode" panose="020B0602030504020204" pitchFamily="34" charset="0"/>
              </a:rPr>
              <a:t> Again, make sure you bring all necessary personal care supplies.  Always bring extra, for most of your supplies could potentially be very difficult to find in a regular drug store.  You always want to be prepared in the event that something out of the ordinary occurs.  As with your medications, you want to pack your personal care supplies in your carry on luggage.  If your stored luggage gets lost, at least you will have your personal care supplies on board with you. It is important to note that you are not limited to the one bag maximum for carry on.  Any personal care supply that you need can be brought on board with you.</a:t>
            </a:r>
          </a:p>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900" b="1" u="sng">
                <a:latin typeface="Times New Roman" panose="02020603050405020304" pitchFamily="18" charset="0"/>
                <a:cs typeface="Lucida Sans Unicode" panose="020B0602030504020204" pitchFamily="34" charset="0"/>
              </a:rPr>
              <a:t>Medical Bag:</a:t>
            </a:r>
          </a:p>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a:latin typeface="Times New Roman" panose="02020603050405020304" pitchFamily="18" charset="0"/>
              </a:rPr>
              <a:t>Bags with medical supplies/equipment are allowed on board, in addition to your carry on, at no extra charge. To be considered a medical bag, all of it must contain medical supplies/equipment. For example, you may not place 1 catheter in a bag of personal items and label the whole bag medical. Medical</a:t>
            </a:r>
            <a:r>
              <a:rPr lang="en-US" altLang="en-US" sz="900">
                <a:latin typeface="Times New Roman" panose="02020603050405020304" pitchFamily="18" charset="0"/>
                <a:cs typeface="Lucida Sans Unicode" panose="020B0602030504020204" pitchFamily="34" charset="0"/>
              </a:rPr>
              <a:t> supplies/equipment consist of removable wheelchair parts, medications, ice packs, blankets, catheters, lubricants, syringes (must have medical statement), ect. Identify these supplies as medical necessities to TSA as they will undergo security screening.</a:t>
            </a:r>
          </a:p>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900" b="1">
                <a:latin typeface="Times New Roman" panose="02020603050405020304" pitchFamily="18" charset="0"/>
                <a:cs typeface="Lucida Sans Unicode" panose="020B0602030504020204" pitchFamily="34" charset="0"/>
              </a:rPr>
              <a:t>Important Documents to Keep With You:</a:t>
            </a:r>
          </a:p>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900">
                <a:latin typeface="Times New Roman" panose="02020603050405020304" pitchFamily="18" charset="0"/>
                <a:cs typeface="Lucida Sans Unicode" panose="020B0602030504020204" pitchFamily="34" charset="0"/>
              </a:rPr>
              <a:t>	</a:t>
            </a:r>
            <a:r>
              <a:rPr lang="en-US" altLang="en-US" sz="900" b="1" i="1" u="sng">
                <a:latin typeface="Times New Roman" panose="02020603050405020304" pitchFamily="18" charset="0"/>
                <a:cs typeface="Lucida Sans Unicode" panose="020B0602030504020204" pitchFamily="34" charset="0"/>
              </a:rPr>
              <a:t>List of Medications:</a:t>
            </a:r>
            <a:r>
              <a:rPr lang="en-US" altLang="en-US" sz="900">
                <a:latin typeface="Times New Roman" panose="02020603050405020304" pitchFamily="18" charset="0"/>
                <a:cs typeface="Lucida Sans Unicode" panose="020B0602030504020204" pitchFamily="34" charset="0"/>
              </a:rPr>
              <a:t>  In the event that  you have an accident or need emergency medical care, it will be much easier to tell unfamiliar doctors the medications you are on, including names and dosages, and what you are taking the med for.  </a:t>
            </a:r>
          </a:p>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900">
                <a:latin typeface="Times New Roman" panose="02020603050405020304" pitchFamily="18" charset="0"/>
                <a:cs typeface="Lucida Sans Unicode" panose="020B0602030504020204" pitchFamily="34" charset="0"/>
              </a:rPr>
              <a:t>	</a:t>
            </a:r>
            <a:r>
              <a:rPr lang="en-US" altLang="en-US" sz="900" b="1" i="1" u="sng">
                <a:latin typeface="Times New Roman" panose="02020603050405020304" pitchFamily="18" charset="0"/>
                <a:cs typeface="Lucida Sans Unicode" panose="020B0602030504020204" pitchFamily="34" charset="0"/>
              </a:rPr>
              <a:t>Physicians Names:</a:t>
            </a:r>
            <a:r>
              <a:rPr lang="en-US" altLang="en-US" sz="900">
                <a:latin typeface="Times New Roman" panose="02020603050405020304" pitchFamily="18" charset="0"/>
                <a:cs typeface="Lucida Sans Unicode" panose="020B0602030504020204" pitchFamily="34" charset="0"/>
              </a:rPr>
              <a:t> Again, if something happens and you need a prescription called in or an emergency doctor needs to find out medical information on you, having your physician’s name readily available will make the process easier.</a:t>
            </a:r>
          </a:p>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900">
                <a:latin typeface="Times New Roman" panose="02020603050405020304" pitchFamily="18" charset="0"/>
                <a:cs typeface="Lucida Sans Unicode" panose="020B0602030504020204" pitchFamily="34" charset="0"/>
              </a:rPr>
              <a:t>	</a:t>
            </a:r>
            <a:r>
              <a:rPr lang="en-US" altLang="en-US" sz="900" b="1" i="1" u="sng">
                <a:latin typeface="Times New Roman" panose="02020603050405020304" pitchFamily="18" charset="0"/>
                <a:cs typeface="Lucida Sans Unicode" panose="020B0602030504020204" pitchFamily="34" charset="0"/>
              </a:rPr>
              <a:t>Medical Diagnosis:</a:t>
            </a:r>
            <a:r>
              <a:rPr lang="en-US" altLang="en-US" sz="900">
                <a:latin typeface="Times New Roman" panose="02020603050405020304" pitchFamily="18" charset="0"/>
                <a:cs typeface="Lucida Sans Unicode" panose="020B0602030504020204" pitchFamily="34" charset="0"/>
              </a:rPr>
              <a:t>  With your physician information, having your level of injury, any residual effects from the injury, medical conditions, etc, may prove to be useful in the event of an emergency.  If you are at risk for autonomic dysreflexia, having your dysreflexia card will be helpful to hospitals/doctors that may not be familiar with the medical emergency.</a:t>
            </a:r>
          </a:p>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900">
                <a:latin typeface="Times New Roman" panose="02020603050405020304" pitchFamily="18" charset="0"/>
                <a:cs typeface="Lucida Sans Unicode" panose="020B0602030504020204" pitchFamily="34" charset="0"/>
              </a:rPr>
              <a:t>*Always keep you insurance information close at hand, again, in the event of an emergency. </a:t>
            </a:r>
          </a:p>
          <a:p>
            <a:pPr eaLnBrk="1" hangingPunct="1">
              <a:spcBef>
                <a:spcPts val="338"/>
              </a:spcBef>
              <a:buClrTx/>
              <a:tabLst>
                <a:tab pos="0" algn="l"/>
                <a:tab pos="927100" algn="l"/>
                <a:tab pos="1854200" algn="l"/>
                <a:tab pos="2781300" algn="l"/>
                <a:tab pos="3708400" algn="l"/>
                <a:tab pos="4637088" algn="l"/>
                <a:tab pos="5564188" algn="l"/>
                <a:tab pos="6491288" algn="l"/>
                <a:tab pos="7418388" algn="l"/>
                <a:tab pos="8347075" algn="l"/>
                <a:tab pos="9274175" algn="l"/>
                <a:tab pos="10201275" algn="l"/>
              </a:tabLst>
            </a:pPr>
            <a:r>
              <a:rPr lang="en-US" altLang="en-US" sz="900">
                <a:latin typeface="Times New Roman" panose="02020603050405020304" pitchFamily="18" charset="0"/>
                <a:cs typeface="Lucida Sans Unicode" panose="020B0602030504020204" pitchFamily="34" charset="0"/>
              </a:rPr>
              <a:t>**If you are traveling to a foreign country, there is a service provided by the International Association for Medical Assistance to Travelers where you would be able to get a list of English Speaking medical providers by country.  This resource is in your travel resource packet.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D64846A-2B1F-28F0-09E5-97B218C9505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158BA1A1-8899-4596-846A-45565A5D3198}" type="slidenum">
              <a:rPr lang="en-US" altLang="en-US" smtClean="0"/>
              <a:pPr>
                <a:spcBef>
                  <a:spcPts val="300"/>
                </a:spcBef>
              </a:pPr>
              <a:t>6</a:t>
            </a:fld>
            <a:endParaRPr lang="en-US" altLang="en-US"/>
          </a:p>
        </p:txBody>
      </p:sp>
      <p:sp>
        <p:nvSpPr>
          <p:cNvPr id="15363" name="Rectangle 1">
            <a:extLst>
              <a:ext uri="{FF2B5EF4-FFF2-40B4-BE49-F238E27FC236}">
                <a16:creationId xmlns:a16="http://schemas.microsoft.com/office/drawing/2014/main" id="{2BEB9799-C87C-D8BA-314F-B6AE7A081B8D}"/>
              </a:ext>
            </a:extLst>
          </p:cNvPr>
          <p:cNvSpPr>
            <a:spLocks noGrp="1" noRot="1" noChangeAspect="1" noChangeArrowheads="1" noTextEdit="1"/>
          </p:cNvSpPr>
          <p:nvPr>
            <p:ph type="sldImg"/>
          </p:nvPr>
        </p:nvSpPr>
        <p:spPr>
          <a:xfrm>
            <a:off x="1173163" y="696913"/>
            <a:ext cx="4640262" cy="3479800"/>
          </a:xfrm>
          <a:ln/>
        </p:spPr>
      </p:sp>
      <p:sp>
        <p:nvSpPr>
          <p:cNvPr id="15364" name="Text Box 2">
            <a:extLst>
              <a:ext uri="{FF2B5EF4-FFF2-40B4-BE49-F238E27FC236}">
                <a16:creationId xmlns:a16="http://schemas.microsoft.com/office/drawing/2014/main" id="{984134D5-0239-88FE-C596-CEFBD2595404}"/>
              </a:ext>
            </a:extLst>
          </p:cNvPr>
          <p:cNvSpPr>
            <a:spLocks noGrp="1" noChangeArrowheads="1"/>
          </p:cNvSpPr>
          <p:nvPr>
            <p:ph type="body" idx="1"/>
          </p:nvPr>
        </p:nvSpPr>
        <p:spPr>
          <a:xfrm>
            <a:off x="931863" y="4410075"/>
            <a:ext cx="5121275" cy="6529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The first couple of times that you are booking trips, or if you are unsure of whether or not you would be successful at traveling for the first time, you might want to contact travel agencies that are specifically designed to book trips for individuals with disabilities.  There are some that simply know more about disability needs and accessibility issues that would help coordinate the trip, and others that run trips for individuals with disabilities with skilled group leaders and guided tours.  These resources are also in the travel packet or can be found on the internet.</a:t>
            </a:r>
          </a:p>
          <a:p>
            <a:pPr marL="192088" indent="-190500" eaLnBrk="1" hangingPunct="1">
              <a:spcBef>
                <a:spcPts val="45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b="1">
                <a:latin typeface="Times New Roman" panose="02020603050405020304" pitchFamily="18" charset="0"/>
                <a:cs typeface="Lucida Sans Unicode" panose="020B0602030504020204" pitchFamily="34" charset="0"/>
              </a:rPr>
              <a:t>Bullet #1- </a:t>
            </a:r>
            <a:r>
              <a:rPr lang="en-US" altLang="en-US" b="1">
                <a:latin typeface="Times New Roman" panose="02020603050405020304" pitchFamily="18" charset="0"/>
                <a:cs typeface="Lucida Sans Unicode" panose="020B0602030504020204" pitchFamily="34" charset="0"/>
              </a:rPr>
              <a:t>Commentary: Please note that many airlines recommend that customers use the online sites to book tickets so a customer can take advantage of online special fares and some airlines charge a fee to speak to an agent to book a reservation.  This does not apply to asking our agents to document reservations to include items and information that cannot be placed in the reservations while online.</a:t>
            </a:r>
          </a:p>
          <a:p>
            <a:pPr marL="192088" indent="-190500" eaLnBrk="1" hangingPunct="1">
              <a:spcBef>
                <a:spcPts val="45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b="1">
                <a:latin typeface="Times New Roman" panose="02020603050405020304" pitchFamily="18" charset="0"/>
                <a:cs typeface="Lucida Sans Unicode" panose="020B0602030504020204" pitchFamily="34" charset="0"/>
              </a:rPr>
              <a:t>Under the second bullet, “Make sure all information is recorded in your computer record”  - these are services you will need to make travel accessible for you.  You are not required to divulge personal information about your disability.</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When making flight arrangements, the reservations agent will be typing your requested information into a </a:t>
            </a:r>
            <a:r>
              <a:rPr lang="en-US" altLang="en-US" sz="800" b="1">
                <a:latin typeface="Times New Roman" panose="02020603050405020304" pitchFamily="18" charset="0"/>
                <a:cs typeface="Lucida Sans Unicode" panose="020B0602030504020204" pitchFamily="34" charset="0"/>
              </a:rPr>
              <a:t>computer record</a:t>
            </a:r>
            <a:r>
              <a:rPr lang="en-US" altLang="en-US" sz="800">
                <a:latin typeface="Times New Roman" panose="02020603050405020304" pitchFamily="18" charset="0"/>
                <a:cs typeface="Lucida Sans Unicode" panose="020B0602030504020204" pitchFamily="34" charset="0"/>
              </a:rPr>
              <a:t>.  Make sure that everything that you need noted is recorded in that computer record. </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**If your flight is cancelled or the flight number is changed, you need to make sure that all of the information in your computer record gets transferred under the new flight number records. </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b="1">
                <a:latin typeface="Times New Roman" panose="02020603050405020304" pitchFamily="18" charset="0"/>
                <a:cs typeface="Lucida Sans Unicode" panose="020B0602030504020204" pitchFamily="34" charset="0"/>
              </a:rPr>
              <a:t>Request A Bulkhead Seat: </a:t>
            </a:r>
            <a:r>
              <a:rPr lang="en-US" altLang="en-US" sz="800">
                <a:latin typeface="Times New Roman" panose="02020603050405020304" pitchFamily="18" charset="0"/>
                <a:cs typeface="Lucida Sans Unicode" panose="020B0602030504020204" pitchFamily="34" charset="0"/>
              </a:rPr>
              <a:t>The bulkhead seat is that first row right after first class.  It generally has more leg room between the seat and the wall which could benefit you in several ways:</a:t>
            </a:r>
          </a:p>
          <a:p>
            <a:pPr marL="192088" indent="-190500" eaLnBrk="1" hangingPunct="1">
              <a:spcBef>
                <a:spcPts val="300"/>
              </a:spcBef>
              <a:buFont typeface="Times New Roman" panose="02020603050405020304" pitchFamily="18" charset="0"/>
              <a:buAutoNum type="arabicPeriod"/>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The extra room could potentially make your transfer easier if you are doing depression or sliding board transfers. It might allow you to get in between the wall and the seat to transfer yourself vs 2 man lift.</a:t>
            </a:r>
          </a:p>
          <a:p>
            <a:pPr marL="192088" indent="-190500" eaLnBrk="1" hangingPunct="1">
              <a:spcBef>
                <a:spcPts val="300"/>
              </a:spcBef>
              <a:buFont typeface="Times New Roman" panose="02020603050405020304" pitchFamily="18" charset="0"/>
              <a:buAutoNum type="arabicPeriod"/>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The extra room would allow you to perform forward leaning weight shifts during the flight.</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On some smaller planes, you will not be able to sit in the bulkhead row because the bulkhead row is oftentimes the emergency exit row. If this is the case, you could ask to be bumped up to first class (although this is</a:t>
            </a:r>
            <a:r>
              <a:rPr lang="en-US" altLang="en-US" sz="800" b="1" i="1">
                <a:latin typeface="Times New Roman" panose="02020603050405020304" pitchFamily="18" charset="0"/>
                <a:cs typeface="Lucida Sans Unicode" panose="020B0602030504020204" pitchFamily="34" charset="0"/>
              </a:rPr>
              <a:t> not</a:t>
            </a:r>
            <a:r>
              <a:rPr lang="en-US" altLang="en-US" sz="800">
                <a:latin typeface="Times New Roman" panose="02020603050405020304" pitchFamily="18" charset="0"/>
                <a:cs typeface="Lucida Sans Unicode" panose="020B0602030504020204" pitchFamily="34" charset="0"/>
              </a:rPr>
              <a:t> a required action by the airlines) or if there is another aisle seat that has a movable armrest.</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b="1">
                <a:latin typeface="Times New Roman" panose="02020603050405020304" pitchFamily="18" charset="0"/>
                <a:cs typeface="Lucida Sans Unicode" panose="020B0602030504020204" pitchFamily="34" charset="0"/>
              </a:rPr>
              <a:t>Coach vs. Economy Comfort:</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a:latin typeface="Times New Roman" panose="02020603050405020304" pitchFamily="18" charset="0"/>
              </a:rPr>
              <a:t>Economy comfort seats are the same as normal coach seats, except they have up to 4 inches more of legroom and 50% more recline. These seats generally cost more, but may be preferable to give you more space during the flight. </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b="1">
                <a:latin typeface="Times New Roman" panose="02020603050405020304" pitchFamily="18" charset="0"/>
                <a:cs typeface="Lucida Sans Unicode" panose="020B0602030504020204" pitchFamily="34" charset="0"/>
              </a:rPr>
              <a:t>Direct Flight vs. Connecting Flight: </a:t>
            </a:r>
            <a:r>
              <a:rPr lang="en-US" altLang="en-US" sz="800">
                <a:latin typeface="Times New Roman" panose="02020603050405020304" pitchFamily="18" charset="0"/>
                <a:cs typeface="Lucida Sans Unicode" panose="020B0602030504020204" pitchFamily="34" charset="0"/>
              </a:rPr>
              <a:t>It is always easier to take a direct flight whenever possible.  Why?</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1. The less movement you need to make, the easier travel will be on you.</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2. Having to make a connecting flight increases the risk of your equipment/wheelchair not making it to your final destination if it does not get transferred onto the new flight.</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3. Direct flights can minimize the occurrence of delays or missed flights which could limit scheduling conflicts with IC’s, medications, etc.</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b="1">
                <a:latin typeface="Times New Roman" panose="02020603050405020304" pitchFamily="18" charset="0"/>
                <a:cs typeface="Lucida Sans Unicode" panose="020B0602030504020204" pitchFamily="34" charset="0"/>
              </a:rPr>
              <a:t>If taking a connecting flight is your only option:</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1. You can request a “Meet and Assist” which will notify the airline personnel to have an employee meet you to assist you in getting to your connecting flight.  Please note that any “Meet and Assist” request needs to be documented in your computer file.</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r>
              <a:rPr lang="en-US" altLang="en-US" sz="800">
                <a:latin typeface="Times New Roman" panose="02020603050405020304" pitchFamily="18" charset="0"/>
                <a:cs typeface="Lucida Sans Unicode" panose="020B0602030504020204" pitchFamily="34" charset="0"/>
              </a:rPr>
              <a:t>2. Ask for your chair to be brought up to the gate of your first flight so you can be assured that it makes it to your connecting flight.  If there is a long layover, you definitely want to get back into your everyday chair during that time period.  If you must rush from one flight to the other, it is still good to have your chair brought to you so that you know it is not lost!</a:t>
            </a:r>
          </a:p>
          <a:p>
            <a:pPr marL="192088" indent="-190500" eaLnBrk="1" hangingPunct="1">
              <a:spcBef>
                <a:spcPts val="300"/>
              </a:spcBef>
              <a:buClrTx/>
              <a:tabLst>
                <a:tab pos="192088" algn="l"/>
                <a:tab pos="1119188" algn="l"/>
                <a:tab pos="2047875" algn="l"/>
                <a:tab pos="2974975" algn="l"/>
                <a:tab pos="3902075" algn="l"/>
                <a:tab pos="4829175" algn="l"/>
                <a:tab pos="5757863" algn="l"/>
                <a:tab pos="6684963" algn="l"/>
                <a:tab pos="7612063" algn="l"/>
                <a:tab pos="8539163" algn="l"/>
                <a:tab pos="9467850" algn="l"/>
                <a:tab pos="10394950" algn="l"/>
              </a:tabLst>
            </a:pPr>
            <a:endParaRPr lang="en-US" altLang="en-US" sz="800">
              <a:latin typeface="Times New Roman" panose="02020603050405020304" pitchFamily="18" charset="0"/>
              <a:cs typeface="Lucida Sans Unicode" panose="020B0602030504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F18BB13-B1EC-CA86-9943-1C839A25EF4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07949E70-DDB7-4021-9E22-16669B4804DE}" type="slidenum">
              <a:rPr lang="en-US" altLang="en-US" smtClean="0"/>
              <a:pPr>
                <a:spcBef>
                  <a:spcPts val="300"/>
                </a:spcBef>
              </a:pPr>
              <a:t>7</a:t>
            </a:fld>
            <a:endParaRPr lang="en-US" altLang="en-US"/>
          </a:p>
        </p:txBody>
      </p:sp>
      <p:sp>
        <p:nvSpPr>
          <p:cNvPr id="17411" name="Rectangle 1">
            <a:extLst>
              <a:ext uri="{FF2B5EF4-FFF2-40B4-BE49-F238E27FC236}">
                <a16:creationId xmlns:a16="http://schemas.microsoft.com/office/drawing/2014/main" id="{E089FBC9-685F-A90A-1EA9-24A39F3B5D1F}"/>
              </a:ext>
            </a:extLst>
          </p:cNvPr>
          <p:cNvSpPr>
            <a:spLocks noGrp="1" noRot="1" noChangeAspect="1" noChangeArrowheads="1" noTextEdit="1"/>
          </p:cNvSpPr>
          <p:nvPr>
            <p:ph type="sldImg"/>
          </p:nvPr>
        </p:nvSpPr>
        <p:spPr>
          <a:xfrm>
            <a:off x="1173163" y="696913"/>
            <a:ext cx="4640262" cy="3479800"/>
          </a:xfrm>
          <a:ln/>
        </p:spPr>
      </p:sp>
      <p:sp>
        <p:nvSpPr>
          <p:cNvPr id="38916" name="Text Box 2">
            <a:extLst>
              <a:ext uri="{FF2B5EF4-FFF2-40B4-BE49-F238E27FC236}">
                <a16:creationId xmlns:a16="http://schemas.microsoft.com/office/drawing/2014/main" id="{33C22F9F-CA8D-41A9-04AB-C80741CB0E6D}"/>
              </a:ext>
            </a:extLst>
          </p:cNvPr>
          <p:cNvSpPr>
            <a:spLocks noGrp="1" noChangeArrowheads="1"/>
          </p:cNvSpPr>
          <p:nvPr>
            <p:ph type="body" idx="1"/>
          </p:nvPr>
        </p:nvSpPr>
        <p:spPr>
          <a:xfrm>
            <a:off x="931863" y="4410075"/>
            <a:ext cx="5121275" cy="4176713"/>
          </a:xfrm>
          <a:ln/>
        </p:spPr>
        <p:txBody>
          <a:bodyPr/>
          <a:lstStyle/>
          <a:p>
            <a:pPr marL="231775" indent="-230188" eaLnBrk="1" hangingPunct="1">
              <a:spcBef>
                <a:spcPts val="450"/>
              </a:spcBef>
              <a:buClrTx/>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dirty="0">
                <a:latin typeface="Times New Roman" pitchFamily="18" charset="0"/>
                <a:ea typeface="Lucida Sans Unicode" pitchFamily="34" charset="0"/>
                <a:cs typeface="Lucida Sans Unicode" pitchFamily="34" charset="0"/>
              </a:rPr>
              <a:t>1. </a:t>
            </a:r>
            <a:r>
              <a:rPr lang="en-US" altLang="en-US" b="1" dirty="0">
                <a:latin typeface="Times New Roman" pitchFamily="18" charset="0"/>
                <a:ea typeface="Lucida Sans Unicode" pitchFamily="34" charset="0"/>
                <a:cs typeface="Lucida Sans Unicode" pitchFamily="34" charset="0"/>
              </a:rPr>
              <a:t>The type of assistive device you utilize</a:t>
            </a:r>
            <a:r>
              <a:rPr lang="en-US" altLang="en-US" dirty="0">
                <a:latin typeface="Times New Roman" pitchFamily="18" charset="0"/>
                <a:ea typeface="Lucida Sans Unicode" pitchFamily="34" charset="0"/>
                <a:cs typeface="Lucida Sans Unicode" pitchFamily="34" charset="0"/>
              </a:rPr>
              <a:t> (manual chair, power chair, walker, crutches, braces, etc.)</a:t>
            </a:r>
          </a:p>
          <a:p>
            <a:pPr marL="231775" indent="-230188" eaLnBrk="1" hangingPunct="1">
              <a:spcBef>
                <a:spcPts val="450"/>
              </a:spcBef>
              <a:buClrTx/>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dirty="0">
                <a:latin typeface="Times New Roman" pitchFamily="18" charset="0"/>
                <a:ea typeface="Lucida Sans Unicode" pitchFamily="34" charset="0"/>
                <a:cs typeface="Lucida Sans Unicode" pitchFamily="34" charset="0"/>
              </a:rPr>
              <a:t>2. </a:t>
            </a:r>
            <a:r>
              <a:rPr lang="en-US" altLang="en-US" b="1" dirty="0">
                <a:latin typeface="Times New Roman" pitchFamily="18" charset="0"/>
                <a:ea typeface="Lucida Sans Unicode" pitchFamily="34" charset="0"/>
                <a:cs typeface="Lucida Sans Unicode" pitchFamily="34" charset="0"/>
              </a:rPr>
              <a:t>The dimensions of your chair (height and width).</a:t>
            </a:r>
            <a:r>
              <a:rPr lang="en-US" altLang="en-US" dirty="0">
                <a:latin typeface="Times New Roman" pitchFamily="18" charset="0"/>
                <a:ea typeface="Lucida Sans Unicode" pitchFamily="34" charset="0"/>
                <a:cs typeface="Lucida Sans Unicode" pitchFamily="34" charset="0"/>
              </a:rPr>
              <a:t>  This will help give you an idea of how your chair will be stored.  If you have a larger power chair and are traveling on a smaller plane, your chair may need to be turned on its side to fit in the cargo space.</a:t>
            </a:r>
          </a:p>
          <a:p>
            <a:pPr marL="231775" indent="-230188" eaLnBrk="1" hangingPunct="1">
              <a:spcBef>
                <a:spcPts val="450"/>
              </a:spcBef>
              <a:buClrTx/>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dirty="0">
                <a:latin typeface="Times New Roman" pitchFamily="18" charset="0"/>
                <a:ea typeface="Lucida Sans Unicode" pitchFamily="34" charset="0"/>
                <a:cs typeface="Lucida Sans Unicode" pitchFamily="34" charset="0"/>
              </a:rPr>
              <a:t>3. </a:t>
            </a:r>
            <a:r>
              <a:rPr lang="en-US" altLang="en-US" b="1" dirty="0">
                <a:latin typeface="Times New Roman" pitchFamily="18" charset="0"/>
                <a:ea typeface="Lucida Sans Unicode" pitchFamily="34" charset="0"/>
                <a:cs typeface="Lucida Sans Unicode" pitchFamily="34" charset="0"/>
              </a:rPr>
              <a:t>The amount of assistance you will require</a:t>
            </a:r>
            <a:r>
              <a:rPr lang="en-US" altLang="en-US" dirty="0">
                <a:latin typeface="Times New Roman" pitchFamily="18" charset="0"/>
                <a:ea typeface="Lucida Sans Unicode" pitchFamily="34" charset="0"/>
                <a:cs typeface="Lucida Sans Unicode" pitchFamily="34" charset="0"/>
              </a:rPr>
              <a:t> (for transfers, luggage transport if you are traveling alone, etc.)</a:t>
            </a:r>
          </a:p>
          <a:p>
            <a:pPr marL="231775" indent="-230188" eaLnBrk="1" hangingPunct="1">
              <a:spcBef>
                <a:spcPts val="450"/>
              </a:spcBef>
              <a:buClrTx/>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dirty="0">
                <a:latin typeface="Times New Roman" pitchFamily="18" charset="0"/>
                <a:ea typeface="Lucida Sans Unicode" pitchFamily="34" charset="0"/>
                <a:cs typeface="Lucida Sans Unicode" pitchFamily="34" charset="0"/>
              </a:rPr>
              <a:t>4. </a:t>
            </a:r>
            <a:r>
              <a:rPr lang="en-US" altLang="en-US" b="1" dirty="0">
                <a:latin typeface="Times New Roman" pitchFamily="18" charset="0"/>
                <a:ea typeface="Lucida Sans Unicode" pitchFamily="34" charset="0"/>
                <a:cs typeface="Lucida Sans Unicode" pitchFamily="34" charset="0"/>
              </a:rPr>
              <a:t>Oxygen hook-up or vent dependency status- </a:t>
            </a:r>
            <a:r>
              <a:rPr lang="en-US" altLang="en-US" dirty="0">
                <a:latin typeface="Times New Roman" pitchFamily="18" charset="0"/>
                <a:ea typeface="Lucida Sans Unicode" pitchFamily="34" charset="0"/>
                <a:cs typeface="Lucida Sans Unicode" pitchFamily="34" charset="0"/>
              </a:rPr>
              <a:t>address individually with patient if you have vent dependent person in class</a:t>
            </a:r>
          </a:p>
          <a:p>
            <a:pPr marL="231775" indent="-230188" eaLnBrk="1" hangingPunct="1">
              <a:spcBef>
                <a:spcPts val="450"/>
              </a:spcBef>
              <a:buClrTx/>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b="1" dirty="0">
                <a:latin typeface="Times New Roman" pitchFamily="18" charset="0"/>
                <a:ea typeface="Lucida Sans Unicode" pitchFamily="34" charset="0"/>
                <a:cs typeface="Lucida Sans Unicode" pitchFamily="34" charset="0"/>
              </a:rPr>
              <a:t>Type of Plane: </a:t>
            </a:r>
          </a:p>
          <a:p>
            <a:pPr marL="231775" indent="-230188" eaLnBrk="1" hangingPunct="1">
              <a:spcBef>
                <a:spcPts val="450"/>
              </a:spcBef>
              <a:buClrTx/>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b="1" i="1" dirty="0">
                <a:latin typeface="Times New Roman" pitchFamily="18" charset="0"/>
                <a:ea typeface="Lucida Sans Unicode" pitchFamily="34" charset="0"/>
                <a:cs typeface="Lucida Sans Unicode" pitchFamily="34" charset="0"/>
              </a:rPr>
              <a:t>Availability of on-board chair:</a:t>
            </a:r>
            <a:r>
              <a:rPr lang="en-US" altLang="en-US" dirty="0">
                <a:latin typeface="Times New Roman" pitchFamily="18" charset="0"/>
                <a:ea typeface="Lucida Sans Unicode" pitchFamily="34" charset="0"/>
                <a:cs typeface="Lucida Sans Unicode" pitchFamily="34" charset="0"/>
              </a:rPr>
              <a:t> Aisle chairs are not always kept on the flight.  Request that one be placed on your flight to enable you to get to the bathroom in the event of an emergency.</a:t>
            </a:r>
          </a:p>
          <a:p>
            <a:pPr marL="231775" indent="-230188" eaLnBrk="1" hangingPunct="1">
              <a:spcBef>
                <a:spcPts val="450"/>
              </a:spcBef>
              <a:buClrTx/>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b="1" i="1" dirty="0">
                <a:latin typeface="Times New Roman" pitchFamily="18" charset="0"/>
                <a:ea typeface="Lucida Sans Unicode" pitchFamily="34" charset="0"/>
                <a:cs typeface="Lucida Sans Unicode" pitchFamily="34" charset="0"/>
              </a:rPr>
              <a:t>Newer Planer:</a:t>
            </a:r>
            <a:r>
              <a:rPr lang="en-US" altLang="en-US" dirty="0">
                <a:latin typeface="Times New Roman" pitchFamily="18" charset="0"/>
                <a:ea typeface="Lucida Sans Unicode" pitchFamily="34" charset="0"/>
                <a:cs typeface="Lucida Sans Unicode" pitchFamily="34" charset="0"/>
              </a:rPr>
              <a:t> New planes built with more than one aisle are now required to have one accessible bathroom</a:t>
            </a:r>
          </a:p>
          <a:p>
            <a:pPr marL="231775" indent="-230188" eaLnBrk="1" hangingPunct="1">
              <a:spcBef>
                <a:spcPts val="450"/>
              </a:spcBef>
              <a:buClrTx/>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b="1" dirty="0">
                <a:latin typeface="Times New Roman" pitchFamily="18" charset="0"/>
                <a:ea typeface="Lucida Sans Unicode" pitchFamily="34" charset="0"/>
                <a:cs typeface="Lucida Sans Unicode" pitchFamily="34" charset="0"/>
              </a:rPr>
              <a:t>Transfer Layover Flights:</a:t>
            </a:r>
          </a:p>
          <a:p>
            <a:pPr marL="231775" indent="-230188" eaLnBrk="1" hangingPunct="1">
              <a:spcBef>
                <a:spcPts val="450"/>
              </a:spcBef>
              <a:buFont typeface="Times New Roman" panose="02020603050405020304" pitchFamily="18" charset="0"/>
              <a:buAutoNum type="arabicPeriod"/>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dirty="0">
                <a:latin typeface="Times New Roman" pitchFamily="18" charset="0"/>
                <a:ea typeface="Lucida Sans Unicode" pitchFamily="34" charset="0"/>
                <a:cs typeface="Lucida Sans Unicode" pitchFamily="34" charset="0"/>
              </a:rPr>
              <a:t>Reiterate information from previous slide</a:t>
            </a:r>
          </a:p>
          <a:p>
            <a:pPr marL="231775" indent="-230188" eaLnBrk="1" hangingPunct="1">
              <a:spcBef>
                <a:spcPts val="450"/>
              </a:spcBef>
              <a:buFont typeface="Times New Roman" panose="02020603050405020304" pitchFamily="18" charset="0"/>
              <a:buAutoNum type="arabicPeriod"/>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dirty="0">
                <a:latin typeface="Times New Roman" pitchFamily="18" charset="0"/>
                <a:ea typeface="Lucida Sans Unicode" pitchFamily="34" charset="0"/>
                <a:cs typeface="Lucida Sans Unicode" pitchFamily="34" charset="0"/>
              </a:rPr>
              <a:t>If possible, allow at least 1-1 ½ hours between connecting flights</a:t>
            </a:r>
          </a:p>
          <a:p>
            <a:pPr marL="231775" indent="-230188" eaLnBrk="1" hangingPunct="1">
              <a:spcBef>
                <a:spcPts val="450"/>
              </a:spcBef>
              <a:buFont typeface="Times New Roman" panose="02020603050405020304" pitchFamily="18" charset="0"/>
              <a:buAutoNum type="arabicPeriod"/>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endParaRPr lang="en-US" altLang="en-US" dirty="0">
              <a:latin typeface="Times New Roman" pitchFamily="18" charset="0"/>
              <a:ea typeface="Lucida Sans Unicode" pitchFamily="34" charset="0"/>
              <a:cs typeface="Lucida Sans Unicode" pitchFamily="34" charset="0"/>
            </a:endParaRPr>
          </a:p>
          <a:p>
            <a:pPr marL="1587" eaLnBrk="1" hangingPunct="1">
              <a:spcBef>
                <a:spcPts val="450"/>
              </a:spcBef>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b="1" u="sng" dirty="0">
                <a:latin typeface="Times New Roman" pitchFamily="18" charset="0"/>
                <a:ea typeface="Lucida Sans Unicode" pitchFamily="34" charset="0"/>
                <a:cs typeface="Lucida Sans Unicode" pitchFamily="34" charset="0"/>
              </a:rPr>
              <a:t>Delta: </a:t>
            </a:r>
            <a:r>
              <a:rPr lang="en-US" altLang="en-US" dirty="0">
                <a:latin typeface="Times New Roman" pitchFamily="18" charset="0"/>
                <a:ea typeface="Lucida Sans Unicode" pitchFamily="34" charset="0"/>
                <a:cs typeface="Lucida Sans Unicode" pitchFamily="34" charset="0"/>
              </a:rPr>
              <a:t>Allows “Wheelchair Assistance” for travelers who need assistance from someone getting to/from gate. These helpers are not actually flying with the person, but will receive a pass to get through security to help the traveler to/from their gate. </a:t>
            </a:r>
          </a:p>
          <a:p>
            <a:pPr marL="1587" eaLnBrk="1" hangingPunct="1">
              <a:spcBef>
                <a:spcPts val="450"/>
              </a:spcBef>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endParaRPr lang="en-US" altLang="en-US" b="1" u="sng" dirty="0">
              <a:latin typeface="Times New Roman" pitchFamily="18" charset="0"/>
              <a:ea typeface="Lucida Sans Unicode" pitchFamily="34" charset="0"/>
              <a:cs typeface="Lucida Sans Unicode" pitchFamily="34" charset="0"/>
            </a:endParaRPr>
          </a:p>
          <a:p>
            <a:pPr marL="1587" eaLnBrk="1" hangingPunct="1">
              <a:spcBef>
                <a:spcPts val="450"/>
              </a:spcBef>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b="1" dirty="0">
                <a:latin typeface="Times New Roman" pitchFamily="18" charset="0"/>
                <a:ea typeface="Lucida Sans Unicode" pitchFamily="34" charset="0"/>
                <a:cs typeface="Lucida Sans Unicode" pitchFamily="34" charset="0"/>
              </a:rPr>
              <a:t>		*</a:t>
            </a:r>
            <a:r>
              <a:rPr lang="en-US" altLang="en-US" b="1" u="sng" dirty="0">
                <a:latin typeface="Times New Roman" pitchFamily="18" charset="0"/>
                <a:ea typeface="Lucida Sans Unicode" pitchFamily="34" charset="0"/>
                <a:cs typeface="Lucida Sans Unicode" pitchFamily="34" charset="0"/>
              </a:rPr>
              <a:t>Southwest: </a:t>
            </a:r>
            <a:r>
              <a:rPr lang="en-US" altLang="en-US" dirty="0">
                <a:latin typeface="Times New Roman" pitchFamily="18" charset="0"/>
                <a:ea typeface="Lucida Sans Unicode" pitchFamily="34" charset="0"/>
                <a:cs typeface="Lucida Sans Unicode" pitchFamily="34" charset="0"/>
              </a:rPr>
              <a:t>Uses the term “Non-Passenger Escort” pass for the same assistance.</a:t>
            </a:r>
          </a:p>
          <a:p>
            <a:pPr marL="1587" eaLnBrk="1" hangingPunct="1">
              <a:spcBef>
                <a:spcPts val="450"/>
              </a:spcBef>
              <a:tabLst>
                <a:tab pos="231775" algn="l"/>
                <a:tab pos="1158875" algn="l"/>
                <a:tab pos="2085975" algn="l"/>
                <a:tab pos="3013075" algn="l"/>
                <a:tab pos="3941763" algn="l"/>
                <a:tab pos="4868863" algn="l"/>
                <a:tab pos="5795963" algn="l"/>
                <a:tab pos="6723063" algn="l"/>
                <a:tab pos="7650163" algn="l"/>
                <a:tab pos="8578850" algn="l"/>
                <a:tab pos="9505950" algn="l"/>
                <a:tab pos="10433050" algn="l"/>
              </a:tabLst>
              <a:defRPr/>
            </a:pPr>
            <a:r>
              <a:rPr lang="en-US" altLang="en-US" dirty="0">
                <a:latin typeface="Times New Roman" pitchFamily="18" charset="0"/>
                <a:ea typeface="Lucida Sans Unicode" pitchFamily="34" charset="0"/>
                <a:cs typeface="Lucida Sans Unicode" pitchFamily="34" charset="0"/>
              </a:rPr>
              <a:t>		</a:t>
            </a:r>
            <a:r>
              <a:rPr lang="en-US" altLang="en-US" b="1" u="sng" dirty="0">
                <a:latin typeface="Times New Roman" pitchFamily="18" charset="0"/>
                <a:ea typeface="Lucida Sans Unicode" pitchFamily="34" charset="0"/>
                <a:cs typeface="Lucida Sans Unicode" pitchFamily="34" charset="0"/>
              </a:rPr>
              <a:t>*</a:t>
            </a:r>
            <a:r>
              <a:rPr lang="en-US" altLang="en-US" b="1" u="sng" dirty="0" err="1">
                <a:latin typeface="Times New Roman" pitchFamily="18" charset="0"/>
                <a:ea typeface="Lucida Sans Unicode" pitchFamily="34" charset="0"/>
                <a:cs typeface="Lucida Sans Unicode" pitchFamily="34" charset="0"/>
              </a:rPr>
              <a:t>Jetblue</a:t>
            </a:r>
            <a:r>
              <a:rPr lang="en-US" altLang="en-US" b="1" u="sng" dirty="0">
                <a:latin typeface="Times New Roman" pitchFamily="18" charset="0"/>
                <a:ea typeface="Lucida Sans Unicode" pitchFamily="34" charset="0"/>
                <a:cs typeface="Lucida Sans Unicode" pitchFamily="34" charset="0"/>
              </a:rPr>
              <a:t>:</a:t>
            </a:r>
            <a:r>
              <a:rPr lang="en-US" altLang="en-US" dirty="0">
                <a:latin typeface="Times New Roman" pitchFamily="18" charset="0"/>
                <a:ea typeface="Lucida Sans Unicode" pitchFamily="34" charset="0"/>
                <a:cs typeface="Lucida Sans Unicode" pitchFamily="34" charset="0"/>
              </a:rPr>
              <a:t> Uses the term “Gate Pass Assistance”</a:t>
            </a:r>
            <a:endParaRPr lang="en-US" altLang="en-US" b="1" u="sng" dirty="0">
              <a:latin typeface="Times New Roman" pitchFamily="18" charset="0"/>
              <a:ea typeface="Lucida Sans Unicode" pitchFamily="34" charset="0"/>
              <a:cs typeface="Lucida Sans Unicod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990F848-CB29-153C-1CBF-5221FF1015A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783AE9F9-38E9-2E19-6157-5BC062047B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9460" name="Slide Number Placeholder 3">
            <a:extLst>
              <a:ext uri="{FF2B5EF4-FFF2-40B4-BE49-F238E27FC236}">
                <a16:creationId xmlns:a16="http://schemas.microsoft.com/office/drawing/2014/main" id="{29269CDB-B1CC-3CC0-C76C-3D42C94EB5D2}"/>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B12C1923-6E92-4957-AD6E-C9ECB49548E0}" type="slidenum">
              <a:rPr lang="en-US" altLang="en-US" smtClean="0"/>
              <a:pPr>
                <a:spcBef>
                  <a:spcPts val="30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53FF59B-0B58-2193-7078-A4A5D43A41BC}"/>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E7BFF94D-4EAC-9B08-EE5B-53605049F1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Delta uses a wheelchair handling form as a way to identify your wheelchair and check over it before travel. This helps them identify any damage that may have occurred during travel and prevents it from getting lost. </a:t>
            </a:r>
          </a:p>
          <a:p>
            <a:endParaRPr lang="en-US" altLang="en-US">
              <a:latin typeface="Times New Roman" panose="02020603050405020304" pitchFamily="18" charset="0"/>
            </a:endParaRPr>
          </a:p>
          <a:p>
            <a:r>
              <a:rPr lang="en-US" altLang="en-US">
                <a:latin typeface="Times New Roman" panose="02020603050405020304" pitchFamily="18" charset="0"/>
              </a:rPr>
              <a:t>JetBlue and United Airlines have a similar form called a “Wheelchair Information Card/Form” that they ask you to print and affix to your chair.</a:t>
            </a:r>
          </a:p>
          <a:p>
            <a:endParaRPr lang="en-US" altLang="en-US">
              <a:latin typeface="Times New Roman" panose="02020603050405020304" pitchFamily="18" charset="0"/>
            </a:endParaRPr>
          </a:p>
          <a:p>
            <a:r>
              <a:rPr lang="en-US" altLang="en-US">
                <a:latin typeface="Times New Roman" panose="02020603050405020304" pitchFamily="18" charset="0"/>
              </a:rPr>
              <a:t>Other airlines will most likely have you state similar information over the phone. Make sure they are recording this information in the computer! </a:t>
            </a:r>
          </a:p>
          <a:p>
            <a:endParaRPr lang="en-US" altLang="en-US">
              <a:latin typeface="Times New Roman" panose="02020603050405020304" pitchFamily="18" charset="0"/>
            </a:endParaRPr>
          </a:p>
        </p:txBody>
      </p:sp>
      <p:sp>
        <p:nvSpPr>
          <p:cNvPr id="21508" name="Slide Number Placeholder 3">
            <a:extLst>
              <a:ext uri="{FF2B5EF4-FFF2-40B4-BE49-F238E27FC236}">
                <a16:creationId xmlns:a16="http://schemas.microsoft.com/office/drawing/2014/main" id="{E88F60B8-973E-D408-9E80-CA52A8BE0A4B}"/>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27100" algn="l"/>
                <a:tab pos="1854200" algn="l"/>
                <a:tab pos="2781300" algn="l"/>
                <a:tab pos="3708400" algn="l"/>
                <a:tab pos="4637088" algn="l"/>
                <a:tab pos="5564188" algn="l"/>
                <a:tab pos="6491288" algn="l"/>
                <a:tab pos="7418388" algn="l"/>
                <a:tab pos="8347075" algn="l"/>
                <a:tab pos="9274175" algn="l"/>
                <a:tab pos="10201275" algn="l"/>
              </a:tabLst>
              <a:defRPr sz="1200">
                <a:solidFill>
                  <a:srgbClr val="000000"/>
                </a:solidFill>
                <a:latin typeface="Times New Roman" panose="02020603050405020304" pitchFamily="18" charset="0"/>
              </a:defRPr>
            </a:lvl9pPr>
          </a:lstStyle>
          <a:p>
            <a:pPr>
              <a:spcBef>
                <a:spcPts val="300"/>
              </a:spcBef>
            </a:pPr>
            <a:fld id="{6BAB82D0-BEAE-4F13-BFD9-A6F42174E276}" type="slidenum">
              <a:rPr lang="en-US" altLang="en-US" smtClean="0"/>
              <a:pPr>
                <a:spcBef>
                  <a:spcPts val="30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B3F58A66-580E-8401-82FC-0B16201AF2B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B769868-9619-A6D4-9E40-BA74F519BE1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F7C079B-6305-625A-6E8B-CCDF15A8FAB4}"/>
              </a:ext>
            </a:extLst>
          </p:cNvPr>
          <p:cNvSpPr>
            <a:spLocks noGrp="1" noChangeArrowheads="1"/>
          </p:cNvSpPr>
          <p:nvPr>
            <p:ph type="sldNum" idx="12"/>
          </p:nvPr>
        </p:nvSpPr>
        <p:spPr>
          <a:ln/>
        </p:spPr>
        <p:txBody>
          <a:bodyPr/>
          <a:lstStyle>
            <a:lvl1pPr>
              <a:defRPr/>
            </a:lvl1pPr>
          </a:lstStyle>
          <a:p>
            <a:pPr>
              <a:defRPr/>
            </a:pPr>
            <a:fld id="{E8522BFF-82B1-4FC9-88FA-45AD3012BD84}" type="slidenum">
              <a:rPr lang="en-US" altLang="en-US"/>
              <a:pPr>
                <a:defRPr/>
              </a:pPr>
              <a:t>‹#›</a:t>
            </a:fld>
            <a:endParaRPr lang="en-US" altLang="en-US"/>
          </a:p>
        </p:txBody>
      </p:sp>
    </p:spTree>
    <p:extLst>
      <p:ext uri="{BB962C8B-B14F-4D97-AF65-F5344CB8AC3E}">
        <p14:creationId xmlns:p14="http://schemas.microsoft.com/office/powerpoint/2010/main" val="29328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2E405B0-6D24-7548-945D-0CC288C84CA2}"/>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E067D00-7D2C-53DA-3647-DF8815021564}"/>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AF1620-E88B-FAA2-8706-A1F4EA875FA6}"/>
              </a:ext>
            </a:extLst>
          </p:cNvPr>
          <p:cNvSpPr>
            <a:spLocks noGrp="1" noChangeArrowheads="1"/>
          </p:cNvSpPr>
          <p:nvPr>
            <p:ph type="sldNum" idx="12"/>
          </p:nvPr>
        </p:nvSpPr>
        <p:spPr>
          <a:ln/>
        </p:spPr>
        <p:txBody>
          <a:bodyPr/>
          <a:lstStyle>
            <a:lvl1pPr>
              <a:defRPr/>
            </a:lvl1pPr>
          </a:lstStyle>
          <a:p>
            <a:pPr>
              <a:defRPr/>
            </a:pPr>
            <a:fld id="{E70F15B2-A763-4F17-99D2-C849BE518BCE}" type="slidenum">
              <a:rPr lang="en-US" altLang="en-US"/>
              <a:pPr>
                <a:defRPr/>
              </a:pPr>
              <a:t>‹#›</a:t>
            </a:fld>
            <a:endParaRPr lang="en-US" altLang="en-US"/>
          </a:p>
        </p:txBody>
      </p:sp>
    </p:spTree>
    <p:extLst>
      <p:ext uri="{BB962C8B-B14F-4D97-AF65-F5344CB8AC3E}">
        <p14:creationId xmlns:p14="http://schemas.microsoft.com/office/powerpoint/2010/main" val="106081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8C5878F-E369-2A6A-858C-2D09F49D71F8}"/>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B647BB0-AEE2-828F-B5BF-5DA9BC232AF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B0AE05-EF81-0356-3335-8CBF3D101D2D}"/>
              </a:ext>
            </a:extLst>
          </p:cNvPr>
          <p:cNvSpPr>
            <a:spLocks noGrp="1" noChangeArrowheads="1"/>
          </p:cNvSpPr>
          <p:nvPr>
            <p:ph type="sldNum" idx="12"/>
          </p:nvPr>
        </p:nvSpPr>
        <p:spPr>
          <a:ln/>
        </p:spPr>
        <p:txBody>
          <a:bodyPr/>
          <a:lstStyle>
            <a:lvl1pPr>
              <a:defRPr/>
            </a:lvl1pPr>
          </a:lstStyle>
          <a:p>
            <a:pPr>
              <a:defRPr/>
            </a:pPr>
            <a:fld id="{EE669F08-B996-4D64-8CFF-A60AB5FCBF85}" type="slidenum">
              <a:rPr lang="en-US" altLang="en-US"/>
              <a:pPr>
                <a:defRPr/>
              </a:pPr>
              <a:t>‹#›</a:t>
            </a:fld>
            <a:endParaRPr lang="en-US" altLang="en-US"/>
          </a:p>
        </p:txBody>
      </p:sp>
    </p:spTree>
    <p:extLst>
      <p:ext uri="{BB962C8B-B14F-4D97-AF65-F5344CB8AC3E}">
        <p14:creationId xmlns:p14="http://schemas.microsoft.com/office/powerpoint/2010/main" val="2836008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a:t>Click to edit Master title style</a:t>
            </a:r>
          </a:p>
        </p:txBody>
      </p:sp>
      <p:sp>
        <p:nvSpPr>
          <p:cNvPr id="3" name="Rectangle 3">
            <a:extLst>
              <a:ext uri="{FF2B5EF4-FFF2-40B4-BE49-F238E27FC236}">
                <a16:creationId xmlns:a16="http://schemas.microsoft.com/office/drawing/2014/main" id="{6C961F1A-6B50-A38F-5D0C-301E62C19476}"/>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EAE96380-3DC5-F15C-F525-CF3A50A09A2D}"/>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2E4BAF-0E6B-EF5A-6180-559CFEB72F0F}"/>
              </a:ext>
            </a:extLst>
          </p:cNvPr>
          <p:cNvSpPr>
            <a:spLocks noGrp="1" noChangeArrowheads="1"/>
          </p:cNvSpPr>
          <p:nvPr>
            <p:ph type="sldNum" idx="12"/>
          </p:nvPr>
        </p:nvSpPr>
        <p:spPr>
          <a:ln/>
        </p:spPr>
        <p:txBody>
          <a:bodyPr/>
          <a:lstStyle>
            <a:lvl1pPr>
              <a:defRPr/>
            </a:lvl1pPr>
          </a:lstStyle>
          <a:p>
            <a:pPr>
              <a:defRPr/>
            </a:pPr>
            <a:fld id="{BDBE38FE-9CE0-4CE9-8023-95DFF1AC3A7E}" type="slidenum">
              <a:rPr lang="en-US" altLang="en-US"/>
              <a:pPr>
                <a:defRPr/>
              </a:pPr>
              <a:t>‹#›</a:t>
            </a:fld>
            <a:endParaRPr lang="en-US" altLang="en-US"/>
          </a:p>
        </p:txBody>
      </p:sp>
    </p:spTree>
    <p:extLst>
      <p:ext uri="{BB962C8B-B14F-4D97-AF65-F5344CB8AC3E}">
        <p14:creationId xmlns:p14="http://schemas.microsoft.com/office/powerpoint/2010/main" val="243551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08413"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6613" y="1981200"/>
            <a:ext cx="3810000" cy="4113213"/>
          </a:xfrm>
        </p:spPr>
        <p:txBody>
          <a:bodyPr/>
          <a:lstStyle/>
          <a:p>
            <a:pPr lvl="0"/>
            <a:endParaRPr lang="en-US" noProof="0"/>
          </a:p>
        </p:txBody>
      </p:sp>
      <p:sp>
        <p:nvSpPr>
          <p:cNvPr id="5" name="Rectangle 3">
            <a:extLst>
              <a:ext uri="{FF2B5EF4-FFF2-40B4-BE49-F238E27FC236}">
                <a16:creationId xmlns:a16="http://schemas.microsoft.com/office/drawing/2014/main" id="{B3211BC1-280F-442D-40DF-9EA0A6202F6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B9376F0-EFA0-DECA-2E3C-5967234A80D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FE24947-8CA1-9D33-E845-559C6FBEB866}"/>
              </a:ext>
            </a:extLst>
          </p:cNvPr>
          <p:cNvSpPr>
            <a:spLocks noGrp="1" noChangeArrowheads="1"/>
          </p:cNvSpPr>
          <p:nvPr>
            <p:ph type="sldNum" idx="12"/>
          </p:nvPr>
        </p:nvSpPr>
        <p:spPr>
          <a:ln/>
        </p:spPr>
        <p:txBody>
          <a:bodyPr/>
          <a:lstStyle>
            <a:lvl1pPr>
              <a:defRPr/>
            </a:lvl1pPr>
          </a:lstStyle>
          <a:p>
            <a:pPr>
              <a:defRPr/>
            </a:pPr>
            <a:fld id="{92EB2FC0-DF0B-440D-BA80-8B85077C6572}" type="slidenum">
              <a:rPr lang="en-US" altLang="en-US"/>
              <a:pPr>
                <a:defRPr/>
              </a:pPr>
              <a:t>‹#›</a:t>
            </a:fld>
            <a:endParaRPr lang="en-US" altLang="en-US"/>
          </a:p>
        </p:txBody>
      </p:sp>
    </p:spTree>
    <p:extLst>
      <p:ext uri="{BB962C8B-B14F-4D97-AF65-F5344CB8AC3E}">
        <p14:creationId xmlns:p14="http://schemas.microsoft.com/office/powerpoint/2010/main" val="2047825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08413"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6613" y="1981200"/>
            <a:ext cx="3810000" cy="4113213"/>
          </a:xfrm>
        </p:spPr>
        <p:txBody>
          <a:bodyPr/>
          <a:lstStyle/>
          <a:p>
            <a:pPr lvl="0"/>
            <a:endParaRPr lang="en-US" noProof="0"/>
          </a:p>
        </p:txBody>
      </p:sp>
      <p:sp>
        <p:nvSpPr>
          <p:cNvPr id="5" name="Rectangle 3">
            <a:extLst>
              <a:ext uri="{FF2B5EF4-FFF2-40B4-BE49-F238E27FC236}">
                <a16:creationId xmlns:a16="http://schemas.microsoft.com/office/drawing/2014/main" id="{0C56CD9A-B9F2-2A9C-49D8-ECB3A0E85545}"/>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F15F6A9-B738-CC85-EB47-29979DEF3D1F}"/>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9DAC488-0B32-283D-8103-ADA038A7BBE7}"/>
              </a:ext>
            </a:extLst>
          </p:cNvPr>
          <p:cNvSpPr>
            <a:spLocks noGrp="1" noChangeArrowheads="1"/>
          </p:cNvSpPr>
          <p:nvPr>
            <p:ph type="sldNum" idx="12"/>
          </p:nvPr>
        </p:nvSpPr>
        <p:spPr>
          <a:ln/>
        </p:spPr>
        <p:txBody>
          <a:bodyPr/>
          <a:lstStyle>
            <a:lvl1pPr>
              <a:defRPr/>
            </a:lvl1pPr>
          </a:lstStyle>
          <a:p>
            <a:pPr>
              <a:defRPr/>
            </a:pPr>
            <a:fld id="{85E292D6-D9D7-458C-8612-C1177A0EF5C7}" type="slidenum">
              <a:rPr lang="en-US" altLang="en-US"/>
              <a:pPr>
                <a:defRPr/>
              </a:pPr>
              <a:t>‹#›</a:t>
            </a:fld>
            <a:endParaRPr lang="en-US" altLang="en-US"/>
          </a:p>
        </p:txBody>
      </p:sp>
    </p:spTree>
    <p:extLst>
      <p:ext uri="{BB962C8B-B14F-4D97-AF65-F5344CB8AC3E}">
        <p14:creationId xmlns:p14="http://schemas.microsoft.com/office/powerpoint/2010/main" val="75744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CD59CBD-C6F3-C49E-9BC4-F170CD9BC3EB}"/>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A2FC8A2-1A0F-31C3-812A-AF71EA12B0CF}"/>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9F18E2F-E884-65F4-B917-714D639E597F}"/>
              </a:ext>
            </a:extLst>
          </p:cNvPr>
          <p:cNvSpPr>
            <a:spLocks noGrp="1" noChangeArrowheads="1"/>
          </p:cNvSpPr>
          <p:nvPr>
            <p:ph type="sldNum" idx="12"/>
          </p:nvPr>
        </p:nvSpPr>
        <p:spPr>
          <a:ln/>
        </p:spPr>
        <p:txBody>
          <a:bodyPr/>
          <a:lstStyle>
            <a:lvl1pPr>
              <a:defRPr/>
            </a:lvl1pPr>
          </a:lstStyle>
          <a:p>
            <a:pPr>
              <a:defRPr/>
            </a:pPr>
            <a:fld id="{86973E7E-C597-4EF8-ABFA-08978E0C73D3}" type="slidenum">
              <a:rPr lang="en-US" altLang="en-US"/>
              <a:pPr>
                <a:defRPr/>
              </a:pPr>
              <a:t>‹#›</a:t>
            </a:fld>
            <a:endParaRPr lang="en-US" altLang="en-US"/>
          </a:p>
        </p:txBody>
      </p:sp>
    </p:spTree>
    <p:extLst>
      <p:ext uri="{BB962C8B-B14F-4D97-AF65-F5344CB8AC3E}">
        <p14:creationId xmlns:p14="http://schemas.microsoft.com/office/powerpoint/2010/main" val="8997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4E71B989-3566-5147-00C1-88C8C63A5283}"/>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0EE8454-DC58-755F-1124-9EF865602B6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77944A-467F-A0AB-96A4-2298AF75C7DC}"/>
              </a:ext>
            </a:extLst>
          </p:cNvPr>
          <p:cNvSpPr>
            <a:spLocks noGrp="1" noChangeArrowheads="1"/>
          </p:cNvSpPr>
          <p:nvPr>
            <p:ph type="sldNum" idx="12"/>
          </p:nvPr>
        </p:nvSpPr>
        <p:spPr>
          <a:ln/>
        </p:spPr>
        <p:txBody>
          <a:bodyPr/>
          <a:lstStyle>
            <a:lvl1pPr>
              <a:defRPr/>
            </a:lvl1pPr>
          </a:lstStyle>
          <a:p>
            <a:pPr>
              <a:defRPr/>
            </a:pPr>
            <a:fld id="{CB51C9EA-C02F-481C-89C6-E1D84965AF7D}" type="slidenum">
              <a:rPr lang="en-US" altLang="en-US"/>
              <a:pPr>
                <a:defRPr/>
              </a:pPr>
              <a:t>‹#›</a:t>
            </a:fld>
            <a:endParaRPr lang="en-US" altLang="en-US"/>
          </a:p>
        </p:txBody>
      </p:sp>
    </p:spTree>
    <p:extLst>
      <p:ext uri="{BB962C8B-B14F-4D97-AF65-F5344CB8AC3E}">
        <p14:creationId xmlns:p14="http://schemas.microsoft.com/office/powerpoint/2010/main" val="407338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FB516509-339A-C33E-160D-1207F97AEA68}"/>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2B2BC21-7D63-1F24-0AB6-0D51E17792BC}"/>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F6F4A8B-0403-F539-C41C-2EAC2CE1429D}"/>
              </a:ext>
            </a:extLst>
          </p:cNvPr>
          <p:cNvSpPr>
            <a:spLocks noGrp="1" noChangeArrowheads="1"/>
          </p:cNvSpPr>
          <p:nvPr>
            <p:ph type="sldNum" idx="12"/>
          </p:nvPr>
        </p:nvSpPr>
        <p:spPr>
          <a:ln/>
        </p:spPr>
        <p:txBody>
          <a:bodyPr/>
          <a:lstStyle>
            <a:lvl1pPr>
              <a:defRPr/>
            </a:lvl1pPr>
          </a:lstStyle>
          <a:p>
            <a:pPr>
              <a:defRPr/>
            </a:pPr>
            <a:fld id="{A2110AEC-AF11-4520-96FE-8F0615CA3681}" type="slidenum">
              <a:rPr lang="en-US" altLang="en-US"/>
              <a:pPr>
                <a:defRPr/>
              </a:pPr>
              <a:t>‹#›</a:t>
            </a:fld>
            <a:endParaRPr lang="en-US" altLang="en-US"/>
          </a:p>
        </p:txBody>
      </p:sp>
    </p:spTree>
    <p:extLst>
      <p:ext uri="{BB962C8B-B14F-4D97-AF65-F5344CB8AC3E}">
        <p14:creationId xmlns:p14="http://schemas.microsoft.com/office/powerpoint/2010/main" val="61211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83308106-24B4-11A8-DBD2-46538C3D38AB}"/>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69058DF0-524D-575D-9D2C-5242E6196868}"/>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1849C84D-DE87-5CB3-F85B-9CD2BBAC2B07}"/>
              </a:ext>
            </a:extLst>
          </p:cNvPr>
          <p:cNvSpPr>
            <a:spLocks noGrp="1" noChangeArrowheads="1"/>
          </p:cNvSpPr>
          <p:nvPr>
            <p:ph type="sldNum" idx="12"/>
          </p:nvPr>
        </p:nvSpPr>
        <p:spPr>
          <a:ln/>
        </p:spPr>
        <p:txBody>
          <a:bodyPr/>
          <a:lstStyle>
            <a:lvl1pPr>
              <a:defRPr/>
            </a:lvl1pPr>
          </a:lstStyle>
          <a:p>
            <a:pPr>
              <a:defRPr/>
            </a:pPr>
            <a:fld id="{B58A57CD-C052-4D7B-AF84-50C7D9B0129E}" type="slidenum">
              <a:rPr lang="en-US" altLang="en-US"/>
              <a:pPr>
                <a:defRPr/>
              </a:pPr>
              <a:t>‹#›</a:t>
            </a:fld>
            <a:endParaRPr lang="en-US" altLang="en-US"/>
          </a:p>
        </p:txBody>
      </p:sp>
    </p:spTree>
    <p:extLst>
      <p:ext uri="{BB962C8B-B14F-4D97-AF65-F5344CB8AC3E}">
        <p14:creationId xmlns:p14="http://schemas.microsoft.com/office/powerpoint/2010/main" val="120734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527ACA19-602A-F158-4873-27BEB76F343D}"/>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44282F55-7011-E2E1-DD92-64A5C4027CD0}"/>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8B2DF6-3C2E-E83B-B9C8-CBC04BD99326}"/>
              </a:ext>
            </a:extLst>
          </p:cNvPr>
          <p:cNvSpPr>
            <a:spLocks noGrp="1" noChangeArrowheads="1"/>
          </p:cNvSpPr>
          <p:nvPr>
            <p:ph type="sldNum" idx="12"/>
          </p:nvPr>
        </p:nvSpPr>
        <p:spPr>
          <a:ln/>
        </p:spPr>
        <p:txBody>
          <a:bodyPr/>
          <a:lstStyle>
            <a:lvl1pPr>
              <a:defRPr/>
            </a:lvl1pPr>
          </a:lstStyle>
          <a:p>
            <a:pPr>
              <a:defRPr/>
            </a:pPr>
            <a:fld id="{4CE2F307-B99D-4090-8A30-1FB24F083D48}" type="slidenum">
              <a:rPr lang="en-US" altLang="en-US"/>
              <a:pPr>
                <a:defRPr/>
              </a:pPr>
              <a:t>‹#›</a:t>
            </a:fld>
            <a:endParaRPr lang="en-US" altLang="en-US"/>
          </a:p>
        </p:txBody>
      </p:sp>
    </p:spTree>
    <p:extLst>
      <p:ext uri="{BB962C8B-B14F-4D97-AF65-F5344CB8AC3E}">
        <p14:creationId xmlns:p14="http://schemas.microsoft.com/office/powerpoint/2010/main" val="126218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223A71A-2257-22C1-3E8B-DDC191548EDA}"/>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EBD87FEB-DD13-9DDF-6C38-DA77858EB7FD}"/>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4C80B24-72C2-1DFB-4E4F-B203073D5615}"/>
              </a:ext>
            </a:extLst>
          </p:cNvPr>
          <p:cNvSpPr>
            <a:spLocks noGrp="1" noChangeArrowheads="1"/>
          </p:cNvSpPr>
          <p:nvPr>
            <p:ph type="sldNum" idx="12"/>
          </p:nvPr>
        </p:nvSpPr>
        <p:spPr>
          <a:ln/>
        </p:spPr>
        <p:txBody>
          <a:bodyPr/>
          <a:lstStyle>
            <a:lvl1pPr>
              <a:defRPr/>
            </a:lvl1pPr>
          </a:lstStyle>
          <a:p>
            <a:pPr>
              <a:defRPr/>
            </a:pPr>
            <a:fld id="{2B9622BA-2273-445C-949B-44F326239D0A}" type="slidenum">
              <a:rPr lang="en-US" altLang="en-US"/>
              <a:pPr>
                <a:defRPr/>
              </a:pPr>
              <a:t>‹#›</a:t>
            </a:fld>
            <a:endParaRPr lang="en-US" altLang="en-US"/>
          </a:p>
        </p:txBody>
      </p:sp>
    </p:spTree>
    <p:extLst>
      <p:ext uri="{BB962C8B-B14F-4D97-AF65-F5344CB8AC3E}">
        <p14:creationId xmlns:p14="http://schemas.microsoft.com/office/powerpoint/2010/main" val="196311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C6D68799-5D94-7392-7529-87B95FCBBA4C}"/>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DACEC23-76A9-0739-0665-551AE9E67F91}"/>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81E2AEF-3DEE-653E-84B2-396559F74839}"/>
              </a:ext>
            </a:extLst>
          </p:cNvPr>
          <p:cNvSpPr>
            <a:spLocks noGrp="1" noChangeArrowheads="1"/>
          </p:cNvSpPr>
          <p:nvPr>
            <p:ph type="sldNum" idx="12"/>
          </p:nvPr>
        </p:nvSpPr>
        <p:spPr>
          <a:ln/>
        </p:spPr>
        <p:txBody>
          <a:bodyPr/>
          <a:lstStyle>
            <a:lvl1pPr>
              <a:defRPr/>
            </a:lvl1pPr>
          </a:lstStyle>
          <a:p>
            <a:pPr>
              <a:defRPr/>
            </a:pPr>
            <a:fld id="{A4C051BD-CF9B-4E3E-B269-169851196ABF}" type="slidenum">
              <a:rPr lang="en-US" altLang="en-US"/>
              <a:pPr>
                <a:defRPr/>
              </a:pPr>
              <a:t>‹#›</a:t>
            </a:fld>
            <a:endParaRPr lang="en-US" altLang="en-US"/>
          </a:p>
        </p:txBody>
      </p:sp>
    </p:spTree>
    <p:extLst>
      <p:ext uri="{BB962C8B-B14F-4D97-AF65-F5344CB8AC3E}">
        <p14:creationId xmlns:p14="http://schemas.microsoft.com/office/powerpoint/2010/main" val="332405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F6AE250-505B-F8CB-D398-A3159B9CBD54}"/>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960698E-4864-D470-4E8A-E85924CC3E49}"/>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0BAADFC-7AA8-2D03-C40D-BBF73EF679C9}"/>
              </a:ext>
            </a:extLst>
          </p:cNvPr>
          <p:cNvSpPr>
            <a:spLocks noGrp="1" noChangeArrowheads="1"/>
          </p:cNvSpPr>
          <p:nvPr>
            <p:ph type="sldNum" idx="12"/>
          </p:nvPr>
        </p:nvSpPr>
        <p:spPr>
          <a:ln/>
        </p:spPr>
        <p:txBody>
          <a:bodyPr/>
          <a:lstStyle>
            <a:lvl1pPr>
              <a:defRPr/>
            </a:lvl1pPr>
          </a:lstStyle>
          <a:p>
            <a:pPr>
              <a:defRPr/>
            </a:pPr>
            <a:fld id="{1B3EAF42-F69F-4B5A-95EF-C5E86B39E47C}" type="slidenum">
              <a:rPr lang="en-US" altLang="en-US"/>
              <a:pPr>
                <a:defRPr/>
              </a:pPr>
              <a:t>‹#›</a:t>
            </a:fld>
            <a:endParaRPr lang="en-US" altLang="en-US"/>
          </a:p>
        </p:txBody>
      </p:sp>
    </p:spTree>
    <p:extLst>
      <p:ext uri="{BB962C8B-B14F-4D97-AF65-F5344CB8AC3E}">
        <p14:creationId xmlns:p14="http://schemas.microsoft.com/office/powerpoint/2010/main" val="267508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BAD0365-4246-4F72-827B-56E306DE2911}"/>
              </a:ext>
            </a:extLst>
          </p:cNvPr>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F37F589A-68AC-9D4A-7B92-3B884D83A176}"/>
              </a:ext>
            </a:extLst>
          </p:cNvPr>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324266EC-E47E-E908-130B-4155A1E01D82}"/>
              </a:ext>
            </a:extLst>
          </p:cNvPr>
          <p:cNvSpPr>
            <a:spLocks noGrp="1" noChangeArrowheads="1"/>
          </p:cNvSpPr>
          <p:nvPr>
            <p:ph type="dt"/>
          </p:nvPr>
        </p:nvSpPr>
        <p:spPr bwMode="auto">
          <a:xfrm>
            <a:off x="6858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ea typeface="+mn-ea"/>
                <a:cs typeface="+mn-cs"/>
              </a:defRPr>
            </a:lvl1pPr>
          </a:lstStyle>
          <a:p>
            <a:pPr>
              <a:defRPr/>
            </a:pPr>
            <a:endParaRPr lang="en-US"/>
          </a:p>
        </p:txBody>
      </p:sp>
      <p:sp>
        <p:nvSpPr>
          <p:cNvPr id="1028" name="Rectangle 4">
            <a:extLst>
              <a:ext uri="{FF2B5EF4-FFF2-40B4-BE49-F238E27FC236}">
                <a16:creationId xmlns:a16="http://schemas.microsoft.com/office/drawing/2014/main" id="{B02A74D7-10DF-4D41-CAF2-AF51A9FA2BC2}"/>
              </a:ext>
            </a:extLst>
          </p:cNvPr>
          <p:cNvSpPr>
            <a:spLocks noGrp="1" noChangeArrowheads="1"/>
          </p:cNvSpPr>
          <p:nvPr>
            <p:ph type="ftr"/>
          </p:nvPr>
        </p:nvSpPr>
        <p:spPr bwMode="auto">
          <a:xfrm>
            <a:off x="3124200" y="6248400"/>
            <a:ext cx="28940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736113DE-693B-5E99-CB14-74317EE96907}"/>
              </a:ext>
            </a:extLst>
          </p:cNvPr>
          <p:cNvSpPr>
            <a:spLocks noGrp="1" noChangeArrowheads="1"/>
          </p:cNvSpPr>
          <p:nvPr>
            <p:ph type="sldNum"/>
          </p:nvPr>
        </p:nvSpPr>
        <p:spPr bwMode="auto">
          <a:xfrm>
            <a:off x="6553200" y="6248400"/>
            <a:ext cx="190341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6C6BF8C4-DB5F-4D5F-96E8-D6AA6F01D3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Lucida Sans Unicode" charset="0"/>
          <a:cs typeface="Lucida Sans Unicode"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Lucida Sans Unicode" charset="0"/>
          <a:cs typeface="Lucida Sans Unicode"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Lucida Sans Unicode" charset="0"/>
          <a:cs typeface="Lucida Sans Unicode"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Lucida Sans Unicode" charset="0"/>
          <a:cs typeface="Lucida Sans Unicode"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Lucida Sans Unicode" charset="0"/>
          <a:cs typeface="Lucida Sans Unicode"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elta.com/traveling_checkin/travel_tips/disabilities/disability.js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oogle.com/url?sa=i&amp;rct=j&amp;q=&amp;esrc=s&amp;source=images&amp;cd=&amp;cad=rja&amp;uact=8&amp;ved=0ahUKEwjjl53D4qfLAhVBbT4KHYf0AmoQjRwIBw&amp;url=http%3A%2F%2Fcliparts.co%2Fanimated-computers&amp;bvm=bv.116274245,d.cWw&amp;psig=AFQjCNEtpsP89nKC9d9o_Mm53OqguF-OWg&amp;ust=145720625865672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D48E42FC-549F-ADAA-F40D-08653CB86521}"/>
              </a:ext>
            </a:extLst>
          </p:cNvPr>
          <p:cNvSpPr>
            <a:spLocks noGrp="1" noChangeArrowheads="1"/>
          </p:cNvSpPr>
          <p:nvPr>
            <p:ph type="title"/>
          </p:nvPr>
        </p:nvSpPr>
        <p:spPr>
          <a:xfrm>
            <a:off x="304800" y="228600"/>
            <a:ext cx="8610600" cy="2209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a:t>HAVE WHEELCHAIR </a:t>
            </a:r>
            <a:br>
              <a:rPr lang="en-US" altLang="en-US" b="1"/>
            </a:br>
            <a:r>
              <a:rPr lang="en-US" altLang="en-US" b="1"/>
              <a:t> WILL TRAVEL!!!</a:t>
            </a:r>
          </a:p>
        </p:txBody>
      </p:sp>
      <p:graphicFrame>
        <p:nvGraphicFramePr>
          <p:cNvPr id="4099" name="Object 2">
            <a:extLst>
              <a:ext uri="{FF2B5EF4-FFF2-40B4-BE49-F238E27FC236}">
                <a16:creationId xmlns:a16="http://schemas.microsoft.com/office/drawing/2014/main" id="{009B0973-3586-D501-2ABE-A61714EF7703}"/>
              </a:ext>
            </a:extLst>
          </p:cNvPr>
          <p:cNvGraphicFramePr>
            <a:graphicFrameLocks noChangeAspect="1"/>
          </p:cNvGraphicFramePr>
          <p:nvPr/>
        </p:nvGraphicFramePr>
        <p:xfrm>
          <a:off x="2362200" y="2057400"/>
          <a:ext cx="4724400" cy="3740150"/>
        </p:xfrm>
        <a:graphic>
          <a:graphicData uri="http://schemas.openxmlformats.org/presentationml/2006/ole">
            <mc:AlternateContent xmlns:mc="http://schemas.openxmlformats.org/markup-compatibility/2006">
              <mc:Choice xmlns:v="urn:schemas-microsoft-com:vml" Requires="v">
                <p:oleObj r:id="rId3" imgW="1868663" imgH="1868663" progId="">
                  <p:embed/>
                </p:oleObj>
              </mc:Choice>
              <mc:Fallback>
                <p:oleObj r:id="rId3" imgW="1868663" imgH="1868663"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57400"/>
                        <a:ext cx="4724400" cy="374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90E44943-E093-B11A-127D-7112749091D8}"/>
              </a:ext>
            </a:extLst>
          </p:cNvPr>
          <p:cNvSpPr>
            <a:spLocks noGrp="1" noChangeArrowheads="1"/>
          </p:cNvSpPr>
          <p:nvPr>
            <p:ph type="title"/>
          </p:nvPr>
        </p:nvSpPr>
        <p:spPr>
          <a:xfrm>
            <a:off x="685800" y="3048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Arriving at the Airport</a:t>
            </a:r>
          </a:p>
        </p:txBody>
      </p:sp>
      <p:sp>
        <p:nvSpPr>
          <p:cNvPr id="22531" name="Rectangle 2">
            <a:extLst>
              <a:ext uri="{FF2B5EF4-FFF2-40B4-BE49-F238E27FC236}">
                <a16:creationId xmlns:a16="http://schemas.microsoft.com/office/drawing/2014/main" id="{F7031A4A-5533-9350-3D56-387AFA2747DA}"/>
              </a:ext>
            </a:extLst>
          </p:cNvPr>
          <p:cNvSpPr>
            <a:spLocks noGrp="1" noChangeArrowheads="1"/>
          </p:cNvSpPr>
          <p:nvPr>
            <p:ph type="body" idx="1"/>
          </p:nvPr>
        </p:nvSpPr>
        <p:spPr>
          <a:xfrm>
            <a:off x="685800" y="1447800"/>
            <a:ext cx="7772400" cy="4114800"/>
          </a:xfrm>
        </p:spPr>
        <p:txBody>
          <a:bodyPr/>
          <a:lstStyle/>
          <a:p>
            <a:pPr marL="340995" indent="-340995"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For Domestic flights arrive at least 2 – 2 ½ hours prior to boarding and For International Flights arrive at least 2 ½ - 3 hours in advance of your flight.  You must be at the gate 15-30 minutes prior to boarding for domestic flights and 45 minutes prior to the boarding of any international flight. </a:t>
            </a:r>
            <a:endParaRPr lang="en-US" dirty="0"/>
          </a:p>
          <a:p>
            <a:pPr marL="340995" indent="-340995"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Check baggage as normal</a:t>
            </a:r>
          </a:p>
          <a:p>
            <a:pPr marL="340995" indent="-340995"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Do </a:t>
            </a:r>
            <a:r>
              <a:rPr lang="en-US" altLang="en-US" sz="2400" b="1" i="1" dirty="0"/>
              <a:t>NOT</a:t>
            </a:r>
            <a:r>
              <a:rPr lang="en-US" altLang="en-US" sz="2400" dirty="0"/>
              <a:t> check your chair as baggage.  Remain in your chair until you are ready to board.  </a:t>
            </a:r>
          </a:p>
          <a:p>
            <a:pPr marL="340995" indent="-340995"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a:t>Confirm seating and transportation/boarding assistance needed. Transfers always occur at the door of the aircraft.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27E403E4-2848-08CF-45D3-1E58583FD8C8}"/>
              </a:ext>
            </a:extLst>
          </p:cNvPr>
          <p:cNvSpPr>
            <a:spLocks noGrp="1" noChangeArrowheads="1"/>
          </p:cNvSpPr>
          <p:nvPr>
            <p:ph type="title"/>
          </p:nvPr>
        </p:nvSpPr>
        <p:spPr>
          <a:xfrm>
            <a:off x="685800" y="463550"/>
            <a:ext cx="7772400" cy="14351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Why Would I Want to Stay in my Own Chair?</a:t>
            </a:r>
          </a:p>
        </p:txBody>
      </p:sp>
      <p:sp>
        <p:nvSpPr>
          <p:cNvPr id="11266" name="Rectangle 2">
            <a:extLst>
              <a:ext uri="{FF2B5EF4-FFF2-40B4-BE49-F238E27FC236}">
                <a16:creationId xmlns:a16="http://schemas.microsoft.com/office/drawing/2014/main" id="{69DA54AD-6866-3BA4-D504-051D06D6C520}"/>
              </a:ext>
            </a:extLst>
          </p:cNvPr>
          <p:cNvSpPr>
            <a:spLocks noGrp="1" noChangeArrowheads="1"/>
          </p:cNvSpPr>
          <p:nvPr>
            <p:ph type="body" idx="1"/>
          </p:nvPr>
        </p:nvSpPr>
        <p:spPr>
          <a:xfrm>
            <a:off x="685800" y="1981200"/>
            <a:ext cx="3810000" cy="4943475"/>
          </a:xfrm>
        </p:spPr>
        <p:txBody>
          <a:bodyPr/>
          <a:lstStyle/>
          <a:p>
            <a:pPr marL="341313" indent="-341313" eaLnBrk="1" hangingPunct="1">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Maintaining your level of independence</a:t>
            </a:r>
          </a:p>
          <a:p>
            <a:pPr marL="741363" lvl="1" indent="-284163" eaLnBrk="1" hangingPunct="1">
              <a:spcBef>
                <a:spcPts val="5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Wheelchair propulsion</a:t>
            </a:r>
          </a:p>
          <a:p>
            <a:pPr marL="741363" lvl="1" indent="-284163" eaLnBrk="1" hangingPunct="1">
              <a:spcBef>
                <a:spcPts val="5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Weight shifts</a:t>
            </a:r>
          </a:p>
          <a:p>
            <a:pPr marL="341313" indent="-341313" eaLnBrk="1" hangingPunct="1">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Protecting your skin</a:t>
            </a:r>
          </a:p>
          <a:p>
            <a:pPr marL="341313" indent="-341313" eaLnBrk="1" hangingPunct="1">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Ensuring the safety of your chair</a:t>
            </a:r>
          </a:p>
          <a:p>
            <a:pPr marL="341313" indent="-341313" eaLnBrk="1" hangingPunct="1">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Preparing for unforeseen delays in flight schedules</a:t>
            </a:r>
          </a:p>
          <a:p>
            <a:pPr marL="341313" indent="-341313"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400"/>
          </a:p>
          <a:p>
            <a:pPr marL="341313" indent="-341313"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400"/>
          </a:p>
          <a:p>
            <a:pPr marL="341313" indent="-341313"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400"/>
          </a:p>
        </p:txBody>
      </p:sp>
      <p:sp>
        <p:nvSpPr>
          <p:cNvPr id="24580" name="Text Box 4">
            <a:extLst>
              <a:ext uri="{FF2B5EF4-FFF2-40B4-BE49-F238E27FC236}">
                <a16:creationId xmlns:a16="http://schemas.microsoft.com/office/drawing/2014/main" id="{8131B479-0C16-BF34-8987-7BE515238E4C}"/>
              </a:ext>
            </a:extLst>
          </p:cNvPr>
          <p:cNvSpPr txBox="1">
            <a:spLocks noChangeArrowheads="1"/>
          </p:cNvSpPr>
          <p:nvPr/>
        </p:nvSpPr>
        <p:spPr bwMode="auto">
          <a:xfrm>
            <a:off x="6248400" y="2971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24581" name="Picture 9" descr="http://www.free-foundation.org/content/pages/large/Wheel&amp;PowerChairs_000001568314Small.jpg">
            <a:extLst>
              <a:ext uri="{FF2B5EF4-FFF2-40B4-BE49-F238E27FC236}">
                <a16:creationId xmlns:a16="http://schemas.microsoft.com/office/drawing/2014/main" id="{E2234609-5116-73FB-4DAE-0D7E6EF03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86238"/>
            <a:ext cx="35052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71BD2F49-DD28-E7B5-A7DD-46D0BC466A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1452563"/>
            <a:ext cx="2324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Effect transition="in" filter="wipe(up)">
                                      <p:cBhvr additive="repl">
                                        <p:cTn id="7" dur="500"/>
                                        <p:tgtEl>
                                          <p:spTgt spid="11266">
                                            <p:txEl>
                                              <p:pRg st="0" end="0"/>
                                            </p:txEl>
                                          </p:spTgt>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11266">
                                            <p:txEl>
                                              <p:pRg st="1" end="1"/>
                                            </p:txEl>
                                          </p:spTgt>
                                        </p:tgtEl>
                                        <p:attrNameLst>
                                          <p:attrName>style.visibility</p:attrName>
                                        </p:attrNameLst>
                                      </p:cBhvr>
                                      <p:to>
                                        <p:strVal val="visible"/>
                                      </p:to>
                                    </p:set>
                                    <p:animEffect transition="in" filter="wipe(up)">
                                      <p:cBhvr additive="repl">
                                        <p:cTn id="10" dur="500"/>
                                        <p:tgtEl>
                                          <p:spTgt spid="11266">
                                            <p:txEl>
                                              <p:pRg st="1" end="1"/>
                                            </p:txEl>
                                          </p:spTgt>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11266">
                                            <p:txEl>
                                              <p:pRg st="2" end="2"/>
                                            </p:txEl>
                                          </p:spTgt>
                                        </p:tgtEl>
                                        <p:attrNameLst>
                                          <p:attrName>style.visibility</p:attrName>
                                        </p:attrNameLst>
                                      </p:cBhvr>
                                      <p:to>
                                        <p:strVal val="visible"/>
                                      </p:to>
                                    </p:set>
                                    <p:animEffect transition="in" filter="wipe(up)">
                                      <p:cBhvr additive="repl">
                                        <p:cTn id="13" dur="500"/>
                                        <p:tgtEl>
                                          <p:spTgt spid="11266">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additive="repl">
                                        <p:cTn id="17" dur="1" fill="hold">
                                          <p:stCondLst>
                                            <p:cond delay="0"/>
                                          </p:stCondLst>
                                        </p:cTn>
                                        <p:tgtEl>
                                          <p:spTgt spid="11266">
                                            <p:txEl>
                                              <p:pRg st="3" end="3"/>
                                            </p:txEl>
                                          </p:spTgt>
                                        </p:tgtEl>
                                        <p:attrNameLst>
                                          <p:attrName>style.visibility</p:attrName>
                                        </p:attrNameLst>
                                      </p:cBhvr>
                                      <p:to>
                                        <p:strVal val="visible"/>
                                      </p:to>
                                    </p:set>
                                    <p:animEffect transition="in" filter="wipe(up)">
                                      <p:cBhvr additive="repl">
                                        <p:cTn id="18" dur="500"/>
                                        <p:tgtEl>
                                          <p:spTgt spid="1126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additive="repl">
                                        <p:cTn id="22" dur="1" fill="hold">
                                          <p:stCondLst>
                                            <p:cond delay="0"/>
                                          </p:stCondLst>
                                        </p:cTn>
                                        <p:tgtEl>
                                          <p:spTgt spid="11266">
                                            <p:txEl>
                                              <p:pRg st="4" end="4"/>
                                            </p:txEl>
                                          </p:spTgt>
                                        </p:tgtEl>
                                        <p:attrNameLst>
                                          <p:attrName>style.visibility</p:attrName>
                                        </p:attrNameLst>
                                      </p:cBhvr>
                                      <p:to>
                                        <p:strVal val="visible"/>
                                      </p:to>
                                    </p:set>
                                    <p:animEffect transition="in" filter="wipe(up)">
                                      <p:cBhvr additive="repl">
                                        <p:cTn id="23" dur="500"/>
                                        <p:tgtEl>
                                          <p:spTgt spid="11266">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additive="repl">
                                        <p:cTn id="27" dur="1" fill="hold">
                                          <p:stCondLst>
                                            <p:cond delay="0"/>
                                          </p:stCondLst>
                                        </p:cTn>
                                        <p:tgtEl>
                                          <p:spTgt spid="11266">
                                            <p:txEl>
                                              <p:pRg st="5" end="5"/>
                                            </p:txEl>
                                          </p:spTgt>
                                        </p:tgtEl>
                                        <p:attrNameLst>
                                          <p:attrName>style.visibility</p:attrName>
                                        </p:attrNameLst>
                                      </p:cBhvr>
                                      <p:to>
                                        <p:strVal val="visible"/>
                                      </p:to>
                                    </p:set>
                                    <p:animEffect transition="in" filter="wipe(up)">
                                      <p:cBhvr additive="repl">
                                        <p:cTn id="28" dur="500"/>
                                        <p:tgtEl>
                                          <p:spTgt spid="11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93A3710-1D8D-52D4-203A-DA8F55CC08E8}"/>
              </a:ext>
            </a:extLst>
          </p:cNvPr>
          <p:cNvSpPr>
            <a:spLocks noGrp="1" noChangeArrowheads="1"/>
          </p:cNvSpPr>
          <p:nvPr>
            <p:ph type="title"/>
          </p:nvPr>
        </p:nvSpPr>
        <p:spPr>
          <a:xfrm>
            <a:off x="762000" y="457200"/>
            <a:ext cx="7770813" cy="1141413"/>
          </a:xfrm>
        </p:spPr>
        <p:txBody>
          <a:bodyPr/>
          <a:lstStyle/>
          <a:p>
            <a:r>
              <a:rPr lang="en-US" altLang="en-US"/>
              <a:t>Traveling With a Vent</a:t>
            </a:r>
          </a:p>
        </p:txBody>
      </p:sp>
      <p:sp>
        <p:nvSpPr>
          <p:cNvPr id="3" name="Text Placeholder 2">
            <a:extLst>
              <a:ext uri="{FF2B5EF4-FFF2-40B4-BE49-F238E27FC236}">
                <a16:creationId xmlns:a16="http://schemas.microsoft.com/office/drawing/2014/main" id="{6FA0BAA4-1B07-82E0-C33E-1DF7CF61D8B9}"/>
              </a:ext>
            </a:extLst>
          </p:cNvPr>
          <p:cNvSpPr>
            <a:spLocks noGrp="1"/>
          </p:cNvSpPr>
          <p:nvPr>
            <p:ph type="body" sz="half" idx="1"/>
          </p:nvPr>
        </p:nvSpPr>
        <p:spPr>
          <a:xfrm>
            <a:off x="685800" y="1676400"/>
            <a:ext cx="8153400" cy="4418013"/>
          </a:xfrm>
        </p:spPr>
        <p:txBody>
          <a:bodyPr/>
          <a:lstStyle/>
          <a:p>
            <a:pPr marL="457200" indent="-457200">
              <a:buFont typeface="Arial" panose="020B0604020202020204" pitchFamily="34" charset="0"/>
              <a:buChar char="•"/>
              <a:defRPr/>
            </a:pPr>
            <a:r>
              <a:rPr lang="en-US" sz="2800" dirty="0"/>
              <a:t>Physician’s statement </a:t>
            </a:r>
          </a:p>
          <a:p>
            <a:pPr marL="457200" indent="-457200">
              <a:buFont typeface="Arial" panose="020B0604020202020204" pitchFamily="34" charset="0"/>
              <a:buChar char="•"/>
              <a:defRPr/>
            </a:pPr>
            <a:r>
              <a:rPr lang="en-US" sz="2800" dirty="0"/>
              <a:t>Back-up ventilator/additional battery   </a:t>
            </a:r>
          </a:p>
          <a:p>
            <a:pPr marL="457200" indent="-457200">
              <a:buFont typeface="Arial" panose="020B0604020202020204" pitchFamily="34" charset="0"/>
              <a:buChar char="•"/>
              <a:defRPr/>
            </a:pPr>
            <a:r>
              <a:rPr lang="en-US" sz="2800" dirty="0" err="1"/>
              <a:t>Ambu</a:t>
            </a:r>
            <a:r>
              <a:rPr lang="en-US" sz="2800" dirty="0"/>
              <a:t> Bag</a:t>
            </a:r>
          </a:p>
          <a:p>
            <a:pPr marL="457200" indent="-457200">
              <a:buFont typeface="Arial" panose="020B0604020202020204" pitchFamily="34" charset="0"/>
              <a:buChar char="•"/>
              <a:defRPr/>
            </a:pPr>
            <a:r>
              <a:rPr lang="en-US" sz="2800" dirty="0"/>
              <a:t>Research type of electricity source at destination </a:t>
            </a:r>
          </a:p>
          <a:p>
            <a:pPr marL="457200" indent="-457200">
              <a:buFont typeface="Arial" panose="020B0604020202020204" pitchFamily="34" charset="0"/>
              <a:buChar char="•"/>
              <a:defRPr/>
            </a:pPr>
            <a:r>
              <a:rPr lang="en-US" sz="2800" dirty="0"/>
              <a:t>Research equipment vendors at destination </a:t>
            </a:r>
          </a:p>
          <a:p>
            <a:pPr marL="457200" indent="-457200">
              <a:buFont typeface="Arial" panose="020B0604020202020204" pitchFamily="34" charset="0"/>
              <a:buChar char="•"/>
              <a:defRPr/>
            </a:pPr>
            <a:r>
              <a:rPr lang="en-US" sz="2800" dirty="0"/>
              <a:t>Contact travel agent for vent </a:t>
            </a:r>
          </a:p>
          <a:p>
            <a:pPr marL="0" indent="0">
              <a:defRPr/>
            </a:pPr>
            <a:r>
              <a:rPr lang="en-US" sz="2800" dirty="0"/>
              <a:t>      hook-up during flight</a:t>
            </a:r>
          </a:p>
        </p:txBody>
      </p:sp>
      <p:pic>
        <p:nvPicPr>
          <p:cNvPr id="26628" name="Picture 6" descr="https://encrypted-tbn1.gstatic.com/images?q=tbn:ANd9GcSaYWh_HQkKFWeT-epL8e9Zlyhx3mgqroo9WDsvb4mli0S1agfU">
            <a:extLst>
              <a:ext uri="{FF2B5EF4-FFF2-40B4-BE49-F238E27FC236}">
                <a16:creationId xmlns:a16="http://schemas.microsoft.com/office/drawing/2014/main" id="{73D35696-5913-6F80-8E8F-051319543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495800"/>
            <a:ext cx="1762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94C7E4C-07F8-F422-177C-DC4E8B761AB7}"/>
              </a:ext>
            </a:extLst>
          </p:cNvPr>
          <p:cNvSpPr>
            <a:spLocks noGrp="1" noChangeArrowheads="1"/>
          </p:cNvSpPr>
          <p:nvPr>
            <p:ph type="title"/>
          </p:nvPr>
        </p:nvSpPr>
        <p:spPr>
          <a:xfrm>
            <a:off x="762000" y="381000"/>
            <a:ext cx="7770813" cy="1141413"/>
          </a:xfrm>
        </p:spPr>
        <p:txBody>
          <a:bodyPr/>
          <a:lstStyle/>
          <a:p>
            <a:r>
              <a:rPr lang="en-US" altLang="en-US"/>
              <a:t>Traveling With Oxygen</a:t>
            </a:r>
          </a:p>
        </p:txBody>
      </p:sp>
      <p:sp>
        <p:nvSpPr>
          <p:cNvPr id="3" name="Text Placeholder 2">
            <a:extLst>
              <a:ext uri="{FF2B5EF4-FFF2-40B4-BE49-F238E27FC236}">
                <a16:creationId xmlns:a16="http://schemas.microsoft.com/office/drawing/2014/main" id="{D661F566-8B44-7DE4-6297-A4612816BFBF}"/>
              </a:ext>
            </a:extLst>
          </p:cNvPr>
          <p:cNvSpPr>
            <a:spLocks noGrp="1"/>
          </p:cNvSpPr>
          <p:nvPr>
            <p:ph type="body" sz="half" idx="1"/>
          </p:nvPr>
        </p:nvSpPr>
        <p:spPr>
          <a:xfrm>
            <a:off x="609600" y="1828800"/>
            <a:ext cx="8153400" cy="4418013"/>
          </a:xfrm>
        </p:spPr>
        <p:txBody>
          <a:bodyPr/>
          <a:lstStyle/>
          <a:p>
            <a:pPr marL="457200" indent="-457200">
              <a:buFont typeface="Arial" panose="020B0604020202020204" pitchFamily="34" charset="0"/>
              <a:buChar char="•"/>
              <a:defRPr/>
            </a:pPr>
            <a:r>
              <a:rPr lang="en-US" sz="2800" dirty="0"/>
              <a:t>FAA approved Portable oxygen concentrator </a:t>
            </a:r>
          </a:p>
          <a:p>
            <a:pPr marL="457200" indent="-457200">
              <a:buFont typeface="Arial" panose="020B0604020202020204" pitchFamily="34" charset="0"/>
              <a:buChar char="•"/>
              <a:defRPr/>
            </a:pPr>
            <a:r>
              <a:rPr lang="en-US" sz="2800" dirty="0"/>
              <a:t>Physician’s statement </a:t>
            </a:r>
          </a:p>
          <a:p>
            <a:pPr marL="457200" indent="-457200">
              <a:buFont typeface="Arial" panose="020B0604020202020204" pitchFamily="34" charset="0"/>
              <a:buChar char="•"/>
              <a:defRPr/>
            </a:pPr>
            <a:r>
              <a:rPr lang="en-US" sz="2800" dirty="0"/>
              <a:t>In-flight oxygen sometimes available </a:t>
            </a:r>
          </a:p>
          <a:p>
            <a:pPr marL="457200" indent="-457200">
              <a:buFont typeface="Arial" panose="020B0604020202020204" pitchFamily="34" charset="0"/>
              <a:buChar char="•"/>
              <a:defRPr/>
            </a:pPr>
            <a:r>
              <a:rPr lang="en-US" sz="2800" dirty="0"/>
              <a:t>Research oxygen suppliers </a:t>
            </a:r>
          </a:p>
          <a:p>
            <a:pPr marL="0" indent="0">
              <a:defRPr/>
            </a:pPr>
            <a:r>
              <a:rPr lang="en-US" sz="2800" dirty="0"/>
              <a:t>	at your destination</a:t>
            </a:r>
          </a:p>
        </p:txBody>
      </p:sp>
      <p:pic>
        <p:nvPicPr>
          <p:cNvPr id="28676" name="Picture 2" descr="http://www.viennamedical.com/1601-fp-medical/images/XPO2%20with%20bag400.gif">
            <a:extLst>
              <a:ext uri="{FF2B5EF4-FFF2-40B4-BE49-F238E27FC236}">
                <a16:creationId xmlns:a16="http://schemas.microsoft.com/office/drawing/2014/main" id="{AC5B3E6F-AF17-070A-3A90-C3DFFB1BC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733800"/>
            <a:ext cx="23685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8632817F-B9FF-D746-413D-3C696E93A530}"/>
              </a:ext>
            </a:extLst>
          </p:cNvPr>
          <p:cNvSpPr>
            <a:spLocks noGrp="1" noChangeArrowheads="1"/>
          </p:cNvSpPr>
          <p:nvPr>
            <p:ph type="title"/>
          </p:nvPr>
        </p:nvSpPr>
        <p:spPr>
          <a:xfrm>
            <a:off x="685800" y="1524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Security Checkpoints</a:t>
            </a:r>
          </a:p>
        </p:txBody>
      </p:sp>
      <p:sp>
        <p:nvSpPr>
          <p:cNvPr id="30723" name="Rectangle 2">
            <a:extLst>
              <a:ext uri="{FF2B5EF4-FFF2-40B4-BE49-F238E27FC236}">
                <a16:creationId xmlns:a16="http://schemas.microsoft.com/office/drawing/2014/main" id="{92AAD124-F2D7-C22B-91B4-288A2E35F7CB}"/>
              </a:ext>
            </a:extLst>
          </p:cNvPr>
          <p:cNvSpPr>
            <a:spLocks noGrp="1" noChangeArrowheads="1"/>
          </p:cNvSpPr>
          <p:nvPr>
            <p:ph type="body" idx="1"/>
          </p:nvPr>
        </p:nvSpPr>
        <p:spPr>
          <a:xfrm>
            <a:off x="609600" y="1371600"/>
            <a:ext cx="7772400" cy="4114800"/>
          </a:xfrm>
        </p:spPr>
        <p:txBody>
          <a:bodyPr/>
          <a:lstStyle/>
          <a:p>
            <a:pPr marL="341313" indent="-341313" eaLnBrk="1" hangingPunct="1">
              <a:spcBef>
                <a:spcPts val="5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Physician’s letter </a:t>
            </a:r>
            <a:r>
              <a:rPr lang="en-US" altLang="en-US" sz="2000"/>
              <a:t>(not required but available for your convenience)</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Check of backpack or carry-on</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Carry-on limit</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Manual security check </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Travel companions will go                      through regular security check </a:t>
            </a:r>
          </a:p>
          <a:p>
            <a:pPr marL="741363" lvl="1" indent="-284163" eaLnBrk="1" hangingPunct="1">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a:p>
        </p:txBody>
      </p:sp>
      <p:pic>
        <p:nvPicPr>
          <p:cNvPr id="30724" name="Picture 5" descr="https://www.tsa.gov/sites/default/files/mobility-device-300px.jpg">
            <a:extLst>
              <a:ext uri="{FF2B5EF4-FFF2-40B4-BE49-F238E27FC236}">
                <a16:creationId xmlns:a16="http://schemas.microsoft.com/office/drawing/2014/main" id="{A5870349-CA9A-24AE-7C29-A49FF2CCB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588" y="3352800"/>
            <a:ext cx="29622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0EDBD6A-D67E-AED7-6CC2-F334327E5D06}"/>
              </a:ext>
            </a:extLst>
          </p:cNvPr>
          <p:cNvSpPr>
            <a:spLocks noGrp="1" noChangeArrowheads="1"/>
          </p:cNvSpPr>
          <p:nvPr>
            <p:ph type="title"/>
          </p:nvPr>
        </p:nvSpPr>
        <p:spPr>
          <a:xfrm>
            <a:off x="685800" y="152400"/>
            <a:ext cx="7770813" cy="1141413"/>
          </a:xfrm>
        </p:spPr>
        <p:txBody>
          <a:bodyPr/>
          <a:lstStyle/>
          <a:p>
            <a:pPr eaLnBrk="1" hangingPunct="1"/>
            <a:r>
              <a:rPr lang="en-US" altLang="en-US"/>
              <a:t>TSA Screening</a:t>
            </a:r>
          </a:p>
        </p:txBody>
      </p:sp>
      <p:sp>
        <p:nvSpPr>
          <p:cNvPr id="32771" name="Content Placeholder 2">
            <a:extLst>
              <a:ext uri="{FF2B5EF4-FFF2-40B4-BE49-F238E27FC236}">
                <a16:creationId xmlns:a16="http://schemas.microsoft.com/office/drawing/2014/main" id="{01B26693-C5CA-6221-2435-11DE78E5E412}"/>
              </a:ext>
            </a:extLst>
          </p:cNvPr>
          <p:cNvSpPr>
            <a:spLocks noGrp="1" noChangeArrowheads="1"/>
          </p:cNvSpPr>
          <p:nvPr>
            <p:ph idx="1"/>
          </p:nvPr>
        </p:nvSpPr>
        <p:spPr>
          <a:xfrm>
            <a:off x="685800" y="1295400"/>
            <a:ext cx="7770813" cy="4341813"/>
          </a:xfrm>
        </p:spPr>
        <p:txBody>
          <a:bodyPr/>
          <a:lstStyle/>
          <a:p>
            <a:pPr eaLnBrk="1" hangingPunct="1">
              <a:buFont typeface="Arial" panose="020B0604020202020204" pitchFamily="34" charset="0"/>
              <a:buChar char="•"/>
            </a:pPr>
            <a:r>
              <a:rPr lang="en-US" altLang="en-US" sz="2400"/>
              <a:t>Because many disabilities are not visual, all TSA officers are required to ask any passenger in a wheelchair “are you able to stand, is your party able to assist you with standing or lifting and/or are you able to use upper body strength to lift yourself?” (to check the cushion).</a:t>
            </a:r>
          </a:p>
          <a:p>
            <a:pPr eaLnBrk="1" hangingPunct="1">
              <a:buFont typeface="Arial" panose="020B0604020202020204" pitchFamily="34" charset="0"/>
              <a:buChar char="•"/>
            </a:pPr>
            <a:r>
              <a:rPr lang="en-US" altLang="en-US" sz="2400"/>
              <a:t>TSA CARES can be contacted about 72 hours before travel at 1-855-787-2227 to have a TSA Passenger Support Specialist escort you through the security checkpoint so TSA can ensure you will be provided with the appropriate level of assistance you need. </a:t>
            </a:r>
          </a:p>
          <a:p>
            <a:pPr eaLnBrk="1" hangingPunct="1"/>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78B36F0-3906-AD81-9A45-1F2C5B27DAB7}"/>
              </a:ext>
            </a:extLst>
          </p:cNvPr>
          <p:cNvSpPr>
            <a:spLocks noGrp="1" noChangeArrowheads="1"/>
          </p:cNvSpPr>
          <p:nvPr>
            <p:ph type="title"/>
          </p:nvPr>
        </p:nvSpPr>
        <p:spPr>
          <a:xfrm>
            <a:off x="762000" y="152400"/>
            <a:ext cx="7770813" cy="1141413"/>
          </a:xfrm>
        </p:spPr>
        <p:txBody>
          <a:bodyPr/>
          <a:lstStyle/>
          <a:p>
            <a:r>
              <a:rPr lang="en-US" altLang="en-US" sz="4000"/>
              <a:t>Preparing Your Wheelchair</a:t>
            </a:r>
          </a:p>
        </p:txBody>
      </p:sp>
      <p:sp>
        <p:nvSpPr>
          <p:cNvPr id="3" name="Content Placeholder 2">
            <a:extLst>
              <a:ext uri="{FF2B5EF4-FFF2-40B4-BE49-F238E27FC236}">
                <a16:creationId xmlns:a16="http://schemas.microsoft.com/office/drawing/2014/main" id="{98DED2E2-E1A1-43A4-BDEC-5EB3CA07C65F}"/>
              </a:ext>
            </a:extLst>
          </p:cNvPr>
          <p:cNvSpPr>
            <a:spLocks noGrp="1"/>
          </p:cNvSpPr>
          <p:nvPr>
            <p:ph idx="1"/>
          </p:nvPr>
        </p:nvSpPr>
        <p:spPr>
          <a:xfrm>
            <a:off x="609600" y="1425575"/>
            <a:ext cx="7770813" cy="4113213"/>
          </a:xfrm>
        </p:spPr>
        <p:txBody>
          <a:bodyPr/>
          <a:lstStyle/>
          <a:p>
            <a:pPr marL="457200" indent="-457200">
              <a:buFont typeface="Arial" panose="020B0604020202020204" pitchFamily="34" charset="0"/>
              <a:buChar char="•"/>
              <a:defRPr/>
            </a:pPr>
            <a:r>
              <a:rPr lang="en-US" sz="2800" dirty="0"/>
              <a:t>Remove all removable parts </a:t>
            </a:r>
          </a:p>
          <a:p>
            <a:pPr marL="0" indent="0">
              <a:defRPr/>
            </a:pPr>
            <a:r>
              <a:rPr lang="en-US" sz="2800" dirty="0"/>
              <a:t>	and place them in a medical </a:t>
            </a:r>
          </a:p>
          <a:p>
            <a:pPr marL="0" indent="0">
              <a:defRPr/>
            </a:pPr>
            <a:r>
              <a:rPr lang="en-US" sz="2800" dirty="0"/>
              <a:t>	carry-on bag </a:t>
            </a:r>
          </a:p>
          <a:p>
            <a:pPr marL="457200" indent="-457200">
              <a:buFont typeface="Arial" panose="020B0604020202020204" pitchFamily="34" charset="0"/>
              <a:buChar char="•"/>
              <a:defRPr/>
            </a:pPr>
            <a:r>
              <a:rPr lang="en-US" sz="2800" dirty="0"/>
              <a:t>Remove power assist wheels</a:t>
            </a:r>
          </a:p>
          <a:p>
            <a:pPr marL="0" indent="0">
              <a:defRPr/>
            </a:pPr>
            <a:r>
              <a:rPr lang="en-US" sz="2800" dirty="0"/>
              <a:t>	 and place in the onboard storage location</a:t>
            </a:r>
          </a:p>
          <a:p>
            <a:pPr marL="457200" indent="-457200">
              <a:buFont typeface="Arial" panose="020B0604020202020204" pitchFamily="34" charset="0"/>
              <a:buChar char="•"/>
              <a:defRPr/>
            </a:pPr>
            <a:r>
              <a:rPr lang="en-US" sz="2800" dirty="0"/>
              <a:t>Have laminated instructions with power chair for how to put it in push mode</a:t>
            </a:r>
          </a:p>
          <a:p>
            <a:pPr marL="457200" indent="-457200">
              <a:buFont typeface="Arial" panose="020B0604020202020204" pitchFamily="34" charset="0"/>
              <a:buChar char="•"/>
              <a:defRPr/>
            </a:pPr>
            <a:r>
              <a:rPr lang="en-US" sz="2800" dirty="0"/>
              <a:t>Protect power chair’s drive system with a box </a:t>
            </a:r>
          </a:p>
        </p:txBody>
      </p:sp>
      <p:pic>
        <p:nvPicPr>
          <p:cNvPr id="33796" name="Picture 2" descr="http://www.invacare.com/product_files/FDX-400.jpg">
            <a:extLst>
              <a:ext uri="{FF2B5EF4-FFF2-40B4-BE49-F238E27FC236}">
                <a16:creationId xmlns:a16="http://schemas.microsoft.com/office/drawing/2014/main" id="{C72747B9-EE9F-D477-E26C-AF0CDF5AF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990600"/>
            <a:ext cx="27479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60CAF982-CD6E-D2D1-1432-5C873C6957E6}"/>
              </a:ext>
            </a:extLst>
          </p:cNvPr>
          <p:cNvSpPr>
            <a:spLocks noGrp="1" noChangeArrowheads="1"/>
          </p:cNvSpPr>
          <p:nvPr>
            <p:ph type="title"/>
          </p:nvPr>
        </p:nvSpPr>
        <p:spPr>
          <a:xfrm>
            <a:off x="685800" y="3810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Pre-Boarding </a:t>
            </a:r>
          </a:p>
        </p:txBody>
      </p:sp>
      <p:sp>
        <p:nvSpPr>
          <p:cNvPr id="34819" name="Rectangle 2">
            <a:extLst>
              <a:ext uri="{FF2B5EF4-FFF2-40B4-BE49-F238E27FC236}">
                <a16:creationId xmlns:a16="http://schemas.microsoft.com/office/drawing/2014/main" id="{05E04739-3AD4-FC05-15C5-B21182F8E38F}"/>
              </a:ext>
            </a:extLst>
          </p:cNvPr>
          <p:cNvSpPr>
            <a:spLocks noGrp="1" noChangeArrowheads="1"/>
          </p:cNvSpPr>
          <p:nvPr>
            <p:ph type="body" idx="1"/>
          </p:nvPr>
        </p:nvSpPr>
        <p:spPr>
          <a:xfrm>
            <a:off x="304800" y="1600200"/>
            <a:ext cx="7772400" cy="4762500"/>
          </a:xfrm>
        </p:spPr>
        <p:txBody>
          <a:bodyPr/>
          <a:lstStyle/>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b="1" i="1"/>
              <a:t>GATE</a:t>
            </a:r>
            <a:r>
              <a:rPr lang="en-US" altLang="en-US"/>
              <a:t> Tag your chair.</a:t>
            </a:r>
          </a:p>
          <a:p>
            <a:pPr marL="341313" indent="-341313" eaLnBrk="1" hangingPunct="1">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Tag all removable parts of your </a:t>
            </a:r>
          </a:p>
          <a:p>
            <a:pPr marL="341313" indent="-341313" eaLnBrk="1" hangingPunct="1">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    chair or take them on the plane with you.</a:t>
            </a:r>
          </a:p>
          <a:p>
            <a:pPr marL="341313" indent="-341313" eaLnBrk="1" hangingPunct="1">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Take advantage of pre-boarding option</a:t>
            </a:r>
          </a:p>
          <a:p>
            <a:pPr marL="341313" indent="-341313" eaLnBrk="1" hangingPunct="1">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Remain in your chair until you reach the 	     plane door at the end of the jet way.</a:t>
            </a:r>
          </a:p>
          <a:p>
            <a:pPr marL="341313" indent="-341313" eaLnBrk="1" hangingPunct="1">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Prepare to transfer into the aisle chair</a:t>
            </a:r>
          </a:p>
          <a:p>
            <a:pPr marL="341313" indent="-34131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a:p>
          <a:p>
            <a:pPr marL="341313" indent="-34131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a:p>
        </p:txBody>
      </p:sp>
      <p:pic>
        <p:nvPicPr>
          <p:cNvPr id="34820" name="Picture 3">
            <a:extLst>
              <a:ext uri="{FF2B5EF4-FFF2-40B4-BE49-F238E27FC236}">
                <a16:creationId xmlns:a16="http://schemas.microsoft.com/office/drawing/2014/main" id="{D20E10A2-9625-06C4-4ED5-CD32EA4AD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19200"/>
            <a:ext cx="22129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F841FB22-410F-51FB-0A10-DD68BC405AF1}"/>
              </a:ext>
            </a:extLst>
          </p:cNvPr>
          <p:cNvSpPr>
            <a:spLocks noGrp="1" noChangeArrowheads="1"/>
          </p:cNvSpPr>
          <p:nvPr>
            <p:ph type="title"/>
          </p:nvPr>
        </p:nvSpPr>
        <p:spPr>
          <a:xfrm>
            <a:off x="685800" y="228600"/>
            <a:ext cx="7772400" cy="14351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a:t>Transferring to an Aisle Chair:</a:t>
            </a:r>
            <a:br>
              <a:rPr lang="en-US" altLang="en-US" sz="3600"/>
            </a:br>
            <a:r>
              <a:rPr lang="en-US" altLang="en-US" sz="3600"/>
              <a:t>Things to Consider</a:t>
            </a:r>
          </a:p>
        </p:txBody>
      </p:sp>
      <p:sp>
        <p:nvSpPr>
          <p:cNvPr id="36867" name="Rectangle 2">
            <a:extLst>
              <a:ext uri="{FF2B5EF4-FFF2-40B4-BE49-F238E27FC236}">
                <a16:creationId xmlns:a16="http://schemas.microsoft.com/office/drawing/2014/main" id="{D0C4C552-95B6-FC59-2CBF-DF30FD5CEE24}"/>
              </a:ext>
            </a:extLst>
          </p:cNvPr>
          <p:cNvSpPr>
            <a:spLocks noGrp="1" noChangeArrowheads="1"/>
          </p:cNvSpPr>
          <p:nvPr>
            <p:ph type="body" idx="1"/>
          </p:nvPr>
        </p:nvSpPr>
        <p:spPr>
          <a:xfrm>
            <a:off x="533400" y="1630363"/>
            <a:ext cx="7772400" cy="5578475"/>
          </a:xfrm>
        </p:spPr>
        <p:txBody>
          <a:bodyPr/>
          <a:lstStyle/>
          <a:p>
            <a:pPr marL="341313" indent="-341313" eaLnBrk="1" hangingPunct="1">
              <a:lnSpc>
                <a:spcPct val="90000"/>
              </a:lnSpc>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Training of the airline personnel</a:t>
            </a:r>
          </a:p>
          <a:p>
            <a:pPr marL="741363" lvl="1" indent="-28416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Be assertive! agents are trained to ask you about the best way for you to be transferred.  If you are uncomfortable with the transfer, “STOP” the transfer and ask for a CRO.</a:t>
            </a:r>
          </a:p>
          <a:p>
            <a:pPr marL="341313" indent="-341313" eaLnBrk="1" hangingPunct="1">
              <a:lnSpc>
                <a:spcPct val="90000"/>
              </a:lnSpc>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Support from family member/friend</a:t>
            </a:r>
          </a:p>
          <a:p>
            <a:pPr marL="741363" lvl="1" indent="-28416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You may prefer help from those who better know your needs.  Let airline personnel know who you want to help.</a:t>
            </a:r>
          </a:p>
          <a:p>
            <a:pPr marL="341313" indent="-341313" eaLnBrk="1" hangingPunct="1">
              <a:lnSpc>
                <a:spcPct val="90000"/>
              </a:lnSpc>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Type of aisle chair</a:t>
            </a:r>
          </a:p>
          <a:p>
            <a:pPr marL="741363" lvl="1" indent="-28416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Standard high back chair with only back wheels</a:t>
            </a:r>
          </a:p>
          <a:p>
            <a:pPr marL="741363" lvl="1" indent="-28416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Hydraulic, lower back chair</a:t>
            </a:r>
          </a:p>
          <a:p>
            <a:pPr marL="741363" lvl="1" indent="-284163"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400"/>
          </a:p>
          <a:p>
            <a:pPr marL="341313" indent="-341313" eaLnBrk="1" hangingPunct="1">
              <a:lnSpc>
                <a:spcPct val="90000"/>
              </a:lnSpc>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		</a:t>
            </a:r>
          </a:p>
        </p:txBody>
      </p:sp>
      <p:pic>
        <p:nvPicPr>
          <p:cNvPr id="36868" name="Picture 5" descr="http://media.cleveland.com/health_impact/photo/8973330-large.jpg">
            <a:extLst>
              <a:ext uri="{FF2B5EF4-FFF2-40B4-BE49-F238E27FC236}">
                <a16:creationId xmlns:a16="http://schemas.microsoft.com/office/drawing/2014/main" id="{378C7B48-5D9C-4C5E-40DF-16594B1B6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050" y="4191000"/>
            <a:ext cx="267811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06DA45DB-AD32-F836-E74C-4DB5C26A4A45}"/>
              </a:ext>
            </a:extLst>
          </p:cNvPr>
          <p:cNvSpPr>
            <a:spLocks noGrp="1" noChangeArrowheads="1"/>
          </p:cNvSpPr>
          <p:nvPr>
            <p:ph type="title"/>
          </p:nvPr>
        </p:nvSpPr>
        <p:spPr>
          <a:xfrm>
            <a:off x="685800" y="3048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Aisle Chairs</a:t>
            </a:r>
          </a:p>
        </p:txBody>
      </p:sp>
      <p:sp>
        <p:nvSpPr>
          <p:cNvPr id="38915" name="Rectangle 2">
            <a:extLst>
              <a:ext uri="{FF2B5EF4-FFF2-40B4-BE49-F238E27FC236}">
                <a16:creationId xmlns:a16="http://schemas.microsoft.com/office/drawing/2014/main" id="{43A6571F-FA5B-4805-D121-3AE1B4E12CEA}"/>
              </a:ext>
            </a:extLst>
          </p:cNvPr>
          <p:cNvSpPr>
            <a:spLocks noGrp="1" noChangeArrowheads="1"/>
          </p:cNvSpPr>
          <p:nvPr>
            <p:ph type="body" idx="1"/>
          </p:nvPr>
        </p:nvSpPr>
        <p:spPr>
          <a:xfrm>
            <a:off x="685800" y="1981200"/>
            <a:ext cx="3810000" cy="4114800"/>
          </a:xfrm>
        </p:spPr>
        <p:txBody>
          <a:bodyPr/>
          <a:lstStyle/>
          <a:p>
            <a:pPr indent="-341313" eaLnBrk="1" hangingPunct="1">
              <a:spcBef>
                <a:spcPts val="7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 </a:t>
            </a:r>
          </a:p>
        </p:txBody>
      </p:sp>
      <p:sp>
        <p:nvSpPr>
          <p:cNvPr id="38916" name="Rectangle 3">
            <a:extLst>
              <a:ext uri="{FF2B5EF4-FFF2-40B4-BE49-F238E27FC236}">
                <a16:creationId xmlns:a16="http://schemas.microsoft.com/office/drawing/2014/main" id="{FB569A64-FC76-EBE2-915D-3BDAE04A1962}"/>
              </a:ext>
            </a:extLst>
          </p:cNvPr>
          <p:cNvSpPr>
            <a:spLocks noGrp="1" noChangeArrowheads="1"/>
          </p:cNvSpPr>
          <p:nvPr>
            <p:ph type="body" idx="2"/>
          </p:nvPr>
        </p:nvSpPr>
        <p:spPr>
          <a:xfrm>
            <a:off x="4648200" y="1981200"/>
            <a:ext cx="3810000" cy="4114800"/>
          </a:xfrm>
        </p:spPr>
        <p:txBody>
          <a:bodyPr/>
          <a:lstStyle/>
          <a:p>
            <a:pPr indent="-341313" eaLnBrk="1" hangingPunct="1">
              <a:spcBef>
                <a:spcPts val="7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 </a:t>
            </a:r>
          </a:p>
        </p:txBody>
      </p:sp>
      <p:pic>
        <p:nvPicPr>
          <p:cNvPr id="38917" name="Picture 4">
            <a:extLst>
              <a:ext uri="{FF2B5EF4-FFF2-40B4-BE49-F238E27FC236}">
                <a16:creationId xmlns:a16="http://schemas.microsoft.com/office/drawing/2014/main" id="{36F74E64-9413-FC32-AD37-A347A290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2895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18" name="Picture 5">
            <a:extLst>
              <a:ext uri="{FF2B5EF4-FFF2-40B4-BE49-F238E27FC236}">
                <a16:creationId xmlns:a16="http://schemas.microsoft.com/office/drawing/2014/main" id="{BD570B90-9F5D-7010-4CD6-A1720264E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09713"/>
            <a:ext cx="3906838"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43904396-D485-0BC4-8F08-1AAA2D2A1CF5}"/>
              </a:ext>
            </a:extLst>
          </p:cNvPr>
          <p:cNvSpPr>
            <a:spLocks noGrp="1" noChangeArrowheads="1"/>
          </p:cNvSpPr>
          <p:nvPr>
            <p:ph type="title"/>
          </p:nvPr>
        </p:nvSpPr>
        <p:spPr>
          <a:xfrm>
            <a:off x="685800" y="228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Travel with Success</a:t>
            </a:r>
          </a:p>
        </p:txBody>
      </p:sp>
      <p:sp>
        <p:nvSpPr>
          <p:cNvPr id="6147" name="Rectangle 2">
            <a:extLst>
              <a:ext uri="{FF2B5EF4-FFF2-40B4-BE49-F238E27FC236}">
                <a16:creationId xmlns:a16="http://schemas.microsoft.com/office/drawing/2014/main" id="{26611CC8-5295-EF73-DECA-864D29906B02}"/>
              </a:ext>
            </a:extLst>
          </p:cNvPr>
          <p:cNvSpPr>
            <a:spLocks noGrp="1" noChangeArrowheads="1"/>
          </p:cNvSpPr>
          <p:nvPr>
            <p:ph type="body" idx="1"/>
          </p:nvPr>
        </p:nvSpPr>
        <p:spPr>
          <a:xfrm>
            <a:off x="609600" y="1371600"/>
            <a:ext cx="7772400" cy="4703763"/>
          </a:xfrm>
        </p:spPr>
        <p:txBody>
          <a:bodyPr/>
          <a:lstStyle/>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Planning Your Trip</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Knowing Your Rights</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Packing for Your Trip</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Arriving at the Airport</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Taking Off</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Arriving at Your Destination</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Relax &amp; Enjoy!!!!!</a:t>
            </a:r>
          </a:p>
          <a:p>
            <a:pPr marL="341313" indent="-34131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a:p>
        </p:txBody>
      </p:sp>
      <p:sp>
        <p:nvSpPr>
          <p:cNvPr id="6148" name="Text Box 3">
            <a:extLst>
              <a:ext uri="{FF2B5EF4-FFF2-40B4-BE49-F238E27FC236}">
                <a16:creationId xmlns:a16="http://schemas.microsoft.com/office/drawing/2014/main" id="{FC1FB479-B8DB-B164-1F25-9833D840D168}"/>
              </a:ext>
            </a:extLst>
          </p:cNvPr>
          <p:cNvSpPr txBox="1">
            <a:spLocks noChangeArrowheads="1"/>
          </p:cNvSpPr>
          <p:nvPr/>
        </p:nvSpPr>
        <p:spPr bwMode="auto">
          <a:xfrm>
            <a:off x="6248400" y="4648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aphicFrame>
        <p:nvGraphicFramePr>
          <p:cNvPr id="6149" name="Object 4">
            <a:extLst>
              <a:ext uri="{FF2B5EF4-FFF2-40B4-BE49-F238E27FC236}">
                <a16:creationId xmlns:a16="http://schemas.microsoft.com/office/drawing/2014/main" id="{B377E935-1475-5046-BEF0-C9C9F48F9B65}"/>
              </a:ext>
            </a:extLst>
          </p:cNvPr>
          <p:cNvGraphicFramePr>
            <a:graphicFrameLocks noChangeAspect="1"/>
          </p:cNvGraphicFramePr>
          <p:nvPr/>
        </p:nvGraphicFramePr>
        <p:xfrm>
          <a:off x="5943600" y="1447800"/>
          <a:ext cx="2195513" cy="2713038"/>
        </p:xfrm>
        <a:graphic>
          <a:graphicData uri="http://schemas.openxmlformats.org/presentationml/2006/ole">
            <mc:AlternateContent xmlns:mc="http://schemas.openxmlformats.org/markup-compatibility/2006">
              <mc:Choice xmlns:v="urn:schemas-microsoft-com:vml" Requires="v">
                <p:oleObj r:id="rId3" imgW="1133213" imgH="1133213" progId="">
                  <p:embed/>
                </p:oleObj>
              </mc:Choice>
              <mc:Fallback>
                <p:oleObj r:id="rId3" imgW="1133213" imgH="1133213"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447800"/>
                        <a:ext cx="2195513" cy="2713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4F9F227A-62FE-3211-153C-C4719518CA23}"/>
              </a:ext>
            </a:extLst>
          </p:cNvPr>
          <p:cNvSpPr>
            <a:spLocks noGrp="1" noChangeArrowheads="1"/>
          </p:cNvSpPr>
          <p:nvPr>
            <p:ph type="title"/>
          </p:nvPr>
        </p:nvSpPr>
        <p:spPr>
          <a:xfrm>
            <a:off x="762000" y="1524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Types of Transfers</a:t>
            </a:r>
          </a:p>
        </p:txBody>
      </p:sp>
      <p:sp>
        <p:nvSpPr>
          <p:cNvPr id="40963" name="Rectangle 2">
            <a:extLst>
              <a:ext uri="{FF2B5EF4-FFF2-40B4-BE49-F238E27FC236}">
                <a16:creationId xmlns:a16="http://schemas.microsoft.com/office/drawing/2014/main" id="{29D985BE-5E7D-FE3D-3DB5-B09B7B4BB908}"/>
              </a:ext>
            </a:extLst>
          </p:cNvPr>
          <p:cNvSpPr>
            <a:spLocks noGrp="1" noChangeArrowheads="1"/>
          </p:cNvSpPr>
          <p:nvPr>
            <p:ph type="body" idx="1"/>
          </p:nvPr>
        </p:nvSpPr>
        <p:spPr>
          <a:xfrm>
            <a:off x="762000" y="1295400"/>
            <a:ext cx="7772400" cy="4983163"/>
          </a:xfrm>
        </p:spPr>
        <p:txBody>
          <a:bodyPr/>
          <a:lstStyle/>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Depression/Sliding Board</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May not need hands-on assist</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May just require spotting by airline personnel or family/friend</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2-Man Lift (with or without hoyer net)</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3-Man Lift (with or without hoyer net)</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4-Man Lift (with hoyer net)</a:t>
            </a:r>
          </a:p>
          <a:p>
            <a:pPr marL="341313" indent="-34131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a:p>
          <a:p>
            <a:pPr marL="341313" indent="-34131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a:p>
        </p:txBody>
      </p:sp>
      <p:pic>
        <p:nvPicPr>
          <p:cNvPr id="40964" name="Picture 5" descr="https://i.ytimg.com/vi/XISR-12ZVAM/maxresdefault.jpg">
            <a:extLst>
              <a:ext uri="{FF2B5EF4-FFF2-40B4-BE49-F238E27FC236}">
                <a16:creationId xmlns:a16="http://schemas.microsoft.com/office/drawing/2014/main" id="{C4EA23C2-1238-2E77-0E7D-82CD86493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3421063"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94EA4CD2-6B42-84E1-C779-EC5FFB75BC26}"/>
              </a:ext>
            </a:extLst>
          </p:cNvPr>
          <p:cNvSpPr>
            <a:spLocks noGrp="1" noChangeArrowheads="1"/>
          </p:cNvSpPr>
          <p:nvPr>
            <p:ph type="title"/>
          </p:nvPr>
        </p:nvSpPr>
        <p:spPr>
          <a:xfrm>
            <a:off x="762000" y="1524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Sliding Board Transfer</a:t>
            </a:r>
          </a:p>
        </p:txBody>
      </p:sp>
      <p:sp>
        <p:nvSpPr>
          <p:cNvPr id="43011" name="Rectangle 2">
            <a:extLst>
              <a:ext uri="{FF2B5EF4-FFF2-40B4-BE49-F238E27FC236}">
                <a16:creationId xmlns:a16="http://schemas.microsoft.com/office/drawing/2014/main" id="{4A77BF91-A9A2-C871-4D9C-FD09F24512CB}"/>
              </a:ext>
            </a:extLst>
          </p:cNvPr>
          <p:cNvSpPr>
            <a:spLocks noGrp="1" noChangeArrowheads="1"/>
          </p:cNvSpPr>
          <p:nvPr>
            <p:ph type="body" idx="1"/>
          </p:nvPr>
        </p:nvSpPr>
        <p:spPr>
          <a:xfrm>
            <a:off x="762000" y="1600200"/>
            <a:ext cx="7772400" cy="4114800"/>
          </a:xfrm>
        </p:spPr>
        <p:txBody>
          <a:bodyPr/>
          <a:lstStyle/>
          <a:p>
            <a:pPr lvl="4" eaLnBrk="1" hangingPunct="1">
              <a:spcBef>
                <a:spcPts val="800"/>
              </a:spcBef>
              <a:tabLst>
                <a:tab pos="2627313" algn="l"/>
                <a:tab pos="3541713" algn="l"/>
                <a:tab pos="4456113" algn="l"/>
                <a:tab pos="5370513" algn="l"/>
                <a:tab pos="6284913" algn="l"/>
                <a:tab pos="7199313" algn="l"/>
                <a:tab pos="8113713" algn="l"/>
                <a:tab pos="9028113" algn="l"/>
                <a:tab pos="9942513" algn="l"/>
                <a:tab pos="10856913" algn="l"/>
                <a:tab pos="11771313" algn="l"/>
              </a:tabLst>
            </a:pPr>
            <a:endParaRPr lang="en-US" altLang="en-US" sz="3200"/>
          </a:p>
        </p:txBody>
      </p:sp>
      <p:pic>
        <p:nvPicPr>
          <p:cNvPr id="43012" name="Picture 3">
            <a:extLst>
              <a:ext uri="{FF2B5EF4-FFF2-40B4-BE49-F238E27FC236}">
                <a16:creationId xmlns:a16="http://schemas.microsoft.com/office/drawing/2014/main" id="{8FAF2881-8FAC-E032-9AF4-644C3B933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371600"/>
            <a:ext cx="36512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723F6B4D-802D-D729-633D-DA50EB1E41BA}"/>
              </a:ext>
            </a:extLst>
          </p:cNvPr>
          <p:cNvSpPr>
            <a:spLocks noGrp="1" noChangeArrowheads="1"/>
          </p:cNvSpPr>
          <p:nvPr>
            <p:ph type="title"/>
          </p:nvPr>
        </p:nvSpPr>
        <p:spPr>
          <a:xfrm>
            <a:off x="658813" y="315913"/>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Ready to Board</a:t>
            </a:r>
          </a:p>
        </p:txBody>
      </p:sp>
      <p:sp>
        <p:nvSpPr>
          <p:cNvPr id="45059" name="Rectangle 2">
            <a:extLst>
              <a:ext uri="{FF2B5EF4-FFF2-40B4-BE49-F238E27FC236}">
                <a16:creationId xmlns:a16="http://schemas.microsoft.com/office/drawing/2014/main" id="{9C36684A-4324-CCEB-EC36-5402B100A690}"/>
              </a:ext>
            </a:extLst>
          </p:cNvPr>
          <p:cNvSpPr>
            <a:spLocks noGrp="1" noChangeArrowheads="1"/>
          </p:cNvSpPr>
          <p:nvPr>
            <p:ph type="body" idx="1"/>
          </p:nvPr>
        </p:nvSpPr>
        <p:spPr>
          <a:xfrm>
            <a:off x="457200" y="1538288"/>
            <a:ext cx="3810000" cy="4475162"/>
          </a:xfrm>
        </p:spPr>
        <p:txBody>
          <a:bodyPr/>
          <a:lstStyle/>
          <a:p>
            <a:pPr marL="341313" indent="-341313" eaLnBrk="1" hangingPunct="1">
              <a:lnSpc>
                <a:spcPct val="90000"/>
              </a:lnSpc>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With transfer to aisle chair complete, make sure airline staff secure you with safety straps onto the chair</a:t>
            </a:r>
          </a:p>
          <a:p>
            <a:pPr marL="341313" indent="-341313" eaLnBrk="1" hangingPunct="1">
              <a:lnSpc>
                <a:spcPct val="90000"/>
              </a:lnSpc>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Remove cushion from your chair to bring on plane with you.</a:t>
            </a:r>
          </a:p>
          <a:p>
            <a:pPr marL="741363" lvl="1" indent="-28416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Air cushion vs. Gel cushion</a:t>
            </a:r>
          </a:p>
          <a:p>
            <a:pPr marL="341313" indent="-341313" eaLnBrk="1" hangingPunct="1">
              <a:lnSpc>
                <a:spcPct val="9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800"/>
          </a:p>
        </p:txBody>
      </p:sp>
      <p:pic>
        <p:nvPicPr>
          <p:cNvPr id="45060" name="Picture 3">
            <a:extLst>
              <a:ext uri="{FF2B5EF4-FFF2-40B4-BE49-F238E27FC236}">
                <a16:creationId xmlns:a16="http://schemas.microsoft.com/office/drawing/2014/main" id="{77C7C601-A75A-F2DE-92E9-007614302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3398838"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2D6F591D-2D8A-18B9-B99F-BD87DBADAE24}"/>
              </a:ext>
            </a:extLst>
          </p:cNvPr>
          <p:cNvSpPr>
            <a:spLocks noGrp="1" noChangeArrowheads="1"/>
          </p:cNvSpPr>
          <p:nvPr>
            <p:ph type="title"/>
          </p:nvPr>
        </p:nvSpPr>
        <p:spPr>
          <a:xfrm>
            <a:off x="657225" y="3048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Transferring to Plane Seat</a:t>
            </a:r>
          </a:p>
        </p:txBody>
      </p:sp>
      <p:sp>
        <p:nvSpPr>
          <p:cNvPr id="47107" name="Rectangle 2">
            <a:extLst>
              <a:ext uri="{FF2B5EF4-FFF2-40B4-BE49-F238E27FC236}">
                <a16:creationId xmlns:a16="http://schemas.microsoft.com/office/drawing/2014/main" id="{4F200F14-0369-6745-C9DE-35F3DCD06E9E}"/>
              </a:ext>
            </a:extLst>
          </p:cNvPr>
          <p:cNvSpPr>
            <a:spLocks noGrp="1" noChangeArrowheads="1"/>
          </p:cNvSpPr>
          <p:nvPr>
            <p:ph type="body" idx="1"/>
          </p:nvPr>
        </p:nvSpPr>
        <p:spPr>
          <a:xfrm>
            <a:off x="457200" y="1447800"/>
            <a:ext cx="3810000" cy="5094288"/>
          </a:xfrm>
        </p:spPr>
        <p:txBody>
          <a:bodyPr/>
          <a:lstStyle/>
          <a:p>
            <a:pPr marL="341313" indent="-34131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Place your cushion on the airplane seat.</a:t>
            </a:r>
          </a:p>
          <a:p>
            <a:pPr marL="341313" indent="-34131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If the armrest of the seat is movable, raise the armrest.</a:t>
            </a:r>
          </a:p>
          <a:p>
            <a:pPr marL="341313" indent="-34131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If the armrest does not raise, place a blanket over the armrest to protect your skin.</a:t>
            </a:r>
          </a:p>
          <a:p>
            <a:pPr marL="341313" indent="-34131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Put seatbelt on immediately.</a:t>
            </a:r>
          </a:p>
          <a:p>
            <a:pPr marL="341313" indent="-34131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Make sure legs are supported at 90</a:t>
            </a:r>
            <a:r>
              <a:rPr lang="en-US" altLang="en-US" sz="2200" baseline="30000"/>
              <a:t>0 </a:t>
            </a:r>
            <a:r>
              <a:rPr lang="en-US" altLang="en-US" sz="2200"/>
              <a:t>angle</a:t>
            </a:r>
          </a:p>
          <a:p>
            <a:pPr marL="341313" indent="-341313"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400"/>
          </a:p>
        </p:txBody>
      </p:sp>
      <p:pic>
        <p:nvPicPr>
          <p:cNvPr id="47108" name="Picture 3">
            <a:extLst>
              <a:ext uri="{FF2B5EF4-FFF2-40B4-BE49-F238E27FC236}">
                <a16:creationId xmlns:a16="http://schemas.microsoft.com/office/drawing/2014/main" id="{7DEC16AB-B972-BD02-FB3D-7AEABC8C7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2343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7109" name="Picture 1">
            <a:extLst>
              <a:ext uri="{FF2B5EF4-FFF2-40B4-BE49-F238E27FC236}">
                <a16:creationId xmlns:a16="http://schemas.microsoft.com/office/drawing/2014/main" id="{E13BFB3C-F376-0F5E-5FCF-D54C671DA8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565650"/>
            <a:ext cx="32766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a:extLst>
              <a:ext uri="{FF2B5EF4-FFF2-40B4-BE49-F238E27FC236}">
                <a16:creationId xmlns:a16="http://schemas.microsoft.com/office/drawing/2014/main" id="{F4F80D63-3EDD-BB9F-0AD8-9E4E780A79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047875"/>
            <a:ext cx="2093913"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F0EF71A9-5BB4-7E07-6519-72BF405DDE6A}"/>
              </a:ext>
            </a:extLst>
          </p:cNvPr>
          <p:cNvSpPr>
            <a:spLocks noGrp="1" noChangeArrowheads="1"/>
          </p:cNvSpPr>
          <p:nvPr>
            <p:ph type="title"/>
          </p:nvPr>
        </p:nvSpPr>
        <p:spPr>
          <a:xfrm>
            <a:off x="685800" y="228600"/>
            <a:ext cx="7770813" cy="1141413"/>
          </a:xfrm>
        </p:spPr>
        <p:txBody>
          <a:bodyPr/>
          <a:lstStyle/>
          <a:p>
            <a:pPr eaLnBrk="1" hangingPunct="1"/>
            <a:r>
              <a:rPr lang="en-US" altLang="en-US"/>
              <a:t>Tips for on board the airplane:</a:t>
            </a:r>
          </a:p>
        </p:txBody>
      </p:sp>
      <p:sp>
        <p:nvSpPr>
          <p:cNvPr id="49155" name="Content Placeholder 2">
            <a:extLst>
              <a:ext uri="{FF2B5EF4-FFF2-40B4-BE49-F238E27FC236}">
                <a16:creationId xmlns:a16="http://schemas.microsoft.com/office/drawing/2014/main" id="{622AD3C2-DC65-3154-D4B6-C296CE50B7A2}"/>
              </a:ext>
            </a:extLst>
          </p:cNvPr>
          <p:cNvSpPr>
            <a:spLocks noGrp="1" noChangeArrowheads="1"/>
          </p:cNvSpPr>
          <p:nvPr>
            <p:ph idx="1"/>
          </p:nvPr>
        </p:nvSpPr>
        <p:spPr>
          <a:xfrm>
            <a:off x="685800" y="1447800"/>
            <a:ext cx="7770813" cy="4113213"/>
          </a:xfrm>
        </p:spPr>
        <p:txBody>
          <a:bodyPr/>
          <a:lstStyle/>
          <a:p>
            <a:pPr marL="457200" indent="-457200" eaLnBrk="1" hangingPunct="1">
              <a:buFont typeface="Arial" panose="020B0604020202020204" pitchFamily="34" charset="0"/>
              <a:buChar char="•"/>
            </a:pPr>
            <a:r>
              <a:rPr lang="en-US" altLang="en-US"/>
              <a:t>Sit on wheelchair cushion in the airplane</a:t>
            </a:r>
          </a:p>
          <a:p>
            <a:pPr lvl="1" eaLnBrk="1" hangingPunct="1"/>
            <a:r>
              <a:rPr lang="en-US" altLang="en-US"/>
              <a:t>Air vs gel cushion</a:t>
            </a:r>
          </a:p>
          <a:p>
            <a:pPr marL="457200" indent="-457200" eaLnBrk="1" hangingPunct="1">
              <a:buFont typeface="Arial" panose="020B0604020202020204" pitchFamily="34" charset="0"/>
              <a:buChar char="•"/>
            </a:pPr>
            <a:r>
              <a:rPr lang="en-US" altLang="en-US"/>
              <a:t>Take something along if you will need it to put under your feet so your knees are at a 90° angle</a:t>
            </a:r>
          </a:p>
          <a:p>
            <a:pPr marL="457200" indent="-457200" eaLnBrk="1" hangingPunct="1">
              <a:buFont typeface="Arial" panose="020B0604020202020204" pitchFamily="34" charset="0"/>
              <a:buChar char="•"/>
            </a:pPr>
            <a:r>
              <a:rPr lang="en-US" altLang="en-US"/>
              <a:t>Chest strap or Body Bracer</a:t>
            </a:r>
          </a:p>
          <a:p>
            <a:pPr marL="457200" indent="-457200" eaLnBrk="1" hangingPunct="1">
              <a:buFont typeface="Arial" panose="020B0604020202020204" pitchFamily="34" charset="0"/>
              <a:buChar char="•"/>
            </a:pPr>
            <a:r>
              <a:rPr lang="en-US" altLang="en-US"/>
              <a:t>Know how you will do your weight shifts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E8A0AF63-EAC2-A368-5F57-A945F8532DCE}"/>
              </a:ext>
            </a:extLst>
          </p:cNvPr>
          <p:cNvSpPr>
            <a:spLocks noGrp="1" noChangeArrowheads="1"/>
          </p:cNvSpPr>
          <p:nvPr>
            <p:ph type="title"/>
          </p:nvPr>
        </p:nvSpPr>
        <p:spPr>
          <a:xfrm>
            <a:off x="685800" y="381000"/>
            <a:ext cx="7772400" cy="76358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Balance &amp; Positioning</a:t>
            </a:r>
          </a:p>
        </p:txBody>
      </p:sp>
      <p:pic>
        <p:nvPicPr>
          <p:cNvPr id="51203" name="Picture 2">
            <a:extLst>
              <a:ext uri="{FF2B5EF4-FFF2-40B4-BE49-F238E27FC236}">
                <a16:creationId xmlns:a16="http://schemas.microsoft.com/office/drawing/2014/main" id="{C19386C0-E011-52F5-AFF4-4FB1CA7A8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39838"/>
            <a:ext cx="3124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04" name="Picture 3">
            <a:extLst>
              <a:ext uri="{FF2B5EF4-FFF2-40B4-BE49-F238E27FC236}">
                <a16:creationId xmlns:a16="http://schemas.microsoft.com/office/drawing/2014/main" id="{EAFA1C00-6773-1558-22E7-82EB4C3C3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239838"/>
            <a:ext cx="3124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DA6BCCDA-3D0F-D4FB-8D2B-F947BC96037D}"/>
              </a:ext>
            </a:extLst>
          </p:cNvPr>
          <p:cNvSpPr>
            <a:spLocks noGrp="1" noChangeArrowheads="1"/>
          </p:cNvSpPr>
          <p:nvPr>
            <p:ph type="title"/>
          </p:nvPr>
        </p:nvSpPr>
        <p:spPr>
          <a:xfrm>
            <a:off x="685800" y="3810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During the Flight</a:t>
            </a:r>
          </a:p>
        </p:txBody>
      </p:sp>
      <p:sp>
        <p:nvSpPr>
          <p:cNvPr id="21507" name="Rectangle 2">
            <a:extLst>
              <a:ext uri="{FF2B5EF4-FFF2-40B4-BE49-F238E27FC236}">
                <a16:creationId xmlns:a16="http://schemas.microsoft.com/office/drawing/2014/main" id="{FE7859B3-66A4-FE29-8307-2068C1D2583C}"/>
              </a:ext>
            </a:extLst>
          </p:cNvPr>
          <p:cNvSpPr>
            <a:spLocks noGrp="1" noChangeArrowheads="1"/>
          </p:cNvSpPr>
          <p:nvPr>
            <p:ph type="body" idx="1"/>
          </p:nvPr>
        </p:nvSpPr>
        <p:spPr>
          <a:xfrm>
            <a:off x="685800" y="1524000"/>
            <a:ext cx="7772400" cy="4114800"/>
          </a:xfrm>
        </p:spPr>
        <p:txBody>
          <a:bodyPr/>
          <a:lstStyle/>
          <a:p>
            <a:pPr marL="341313" indent="-341313" eaLnBrk="1" hangingPunct="1">
              <a:lnSpc>
                <a:spcPct val="90000"/>
              </a:lnSpc>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800" dirty="0"/>
              <a:t>Obtain the name of one of the flight attendants.</a:t>
            </a:r>
          </a:p>
          <a:p>
            <a:pPr marL="341313" indent="-341313" eaLnBrk="1" hangingPunct="1">
              <a:lnSpc>
                <a:spcPct val="90000"/>
              </a:lnSpc>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800" dirty="0"/>
              <a:t>Flight attendants are not required to help you with any personal needs, i.e., feeding, medication management, IC’s, etc.</a:t>
            </a:r>
          </a:p>
          <a:p>
            <a:pPr marL="341313" indent="-341313" eaLnBrk="1" hangingPunct="1">
              <a:lnSpc>
                <a:spcPct val="90000"/>
              </a:lnSpc>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800" dirty="0"/>
              <a:t>Prior to arrival, remind the </a:t>
            </a:r>
          </a:p>
          <a:p>
            <a:pPr marL="0" indent="0" eaLnBrk="1" hangingPunct="1">
              <a:lnSpc>
                <a:spcPct val="90000"/>
              </a:lnSpc>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800" dirty="0"/>
              <a:t>    flight attendant that your </a:t>
            </a:r>
          </a:p>
          <a:p>
            <a:pPr marL="0" indent="0" eaLnBrk="1" hangingPunct="1">
              <a:lnSpc>
                <a:spcPct val="90000"/>
              </a:lnSpc>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800" dirty="0"/>
              <a:t>    chair needs to be brought </a:t>
            </a:r>
          </a:p>
          <a:p>
            <a:pPr marL="0" indent="0" eaLnBrk="1" hangingPunct="1">
              <a:lnSpc>
                <a:spcPct val="90000"/>
              </a:lnSpc>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800" dirty="0"/>
              <a:t>    back to the jet way.</a:t>
            </a:r>
          </a:p>
        </p:txBody>
      </p:sp>
      <p:pic>
        <p:nvPicPr>
          <p:cNvPr id="53252" name="Picture 7" descr="http://a57.foxnews.com/global.fncstatic.com/static/managed/img/U.S./0/0/flight_attendant.jpg">
            <a:extLst>
              <a:ext uri="{FF2B5EF4-FFF2-40B4-BE49-F238E27FC236}">
                <a16:creationId xmlns:a16="http://schemas.microsoft.com/office/drawing/2014/main" id="{2BA5C2FD-9DBE-BDBC-5F6A-C7597C911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352800"/>
            <a:ext cx="3581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B464D461-1199-A662-BEE3-19AEBAE63CD9}"/>
              </a:ext>
            </a:extLst>
          </p:cNvPr>
          <p:cNvSpPr>
            <a:spLocks noGrp="1" noChangeArrowheads="1"/>
          </p:cNvSpPr>
          <p:nvPr>
            <p:ph type="title"/>
          </p:nvPr>
        </p:nvSpPr>
        <p:spPr>
          <a:xfrm>
            <a:off x="685800" y="3048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Getting Ready to Land	</a:t>
            </a:r>
          </a:p>
        </p:txBody>
      </p:sp>
      <p:sp>
        <p:nvSpPr>
          <p:cNvPr id="55299" name="Rectangle 2">
            <a:extLst>
              <a:ext uri="{FF2B5EF4-FFF2-40B4-BE49-F238E27FC236}">
                <a16:creationId xmlns:a16="http://schemas.microsoft.com/office/drawing/2014/main" id="{5E0D1260-10FA-AA71-C4A1-034EB3A7193A}"/>
              </a:ext>
            </a:extLst>
          </p:cNvPr>
          <p:cNvSpPr>
            <a:spLocks noGrp="1" noChangeArrowheads="1"/>
          </p:cNvSpPr>
          <p:nvPr>
            <p:ph type="body" idx="1"/>
          </p:nvPr>
        </p:nvSpPr>
        <p:spPr>
          <a:xfrm>
            <a:off x="685800" y="1676400"/>
            <a:ext cx="7772400" cy="5003800"/>
          </a:xfrm>
        </p:spPr>
        <p:txBody>
          <a:bodyPr/>
          <a:lstStyle/>
          <a:p>
            <a:pPr marL="341313" indent="-341313" eaLnBrk="1" hangingPunct="1">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Talk with Flight Attendant</a:t>
            </a:r>
          </a:p>
          <a:p>
            <a:pPr marL="741363" lvl="1" indent="-284163" eaLnBrk="1" hangingPunct="1">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Accountability</a:t>
            </a:r>
          </a:p>
          <a:p>
            <a:pPr marL="341313" indent="-341313" eaLnBrk="1" hangingPunct="1">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Departing Plane</a:t>
            </a:r>
          </a:p>
          <a:p>
            <a:pPr marL="741363" lvl="1" indent="-284163" eaLnBrk="1" hangingPunct="1">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You will be preboarded first for your convenience and deplaned last for your safety. – Sit Back &amp; Relax</a:t>
            </a:r>
          </a:p>
          <a:p>
            <a:pPr marL="341313" indent="-341313" eaLnBrk="1" hangingPunct="1">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Inspect your Device/Equipment immediately!</a:t>
            </a:r>
          </a:p>
          <a:p>
            <a:pPr marL="741363" lvl="1" indent="-284163" eaLnBrk="1" hangingPunct="1">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Do not leave the airport without talking to a CRO, especially if there is damage to your wheelchair or assistive device.</a:t>
            </a:r>
          </a:p>
          <a:p>
            <a:pPr marL="341313" indent="-341313" eaLnBrk="1" hangingPunct="1">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800"/>
          </a:p>
          <a:p>
            <a:pPr marL="341313" indent="-341313"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800"/>
          </a:p>
        </p:txBody>
      </p:sp>
      <p:pic>
        <p:nvPicPr>
          <p:cNvPr id="55300" name="Picture 5" descr="https://encrypted-tbn1.gstatic.com/images?q=tbn:ANd9GcSTGwGCfMq-AIbBZ38M10eWoZpNEAy0OViBJfgpWNK-VIGZWdZt">
            <a:extLst>
              <a:ext uri="{FF2B5EF4-FFF2-40B4-BE49-F238E27FC236}">
                <a16:creationId xmlns:a16="http://schemas.microsoft.com/office/drawing/2014/main" id="{A3BE706A-3C13-7318-2929-BC86F904F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5400"/>
            <a:ext cx="31242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24877AB0-A123-FA2D-5F0E-990E4EFA66A3}"/>
              </a:ext>
            </a:extLst>
          </p:cNvPr>
          <p:cNvSpPr>
            <a:spLocks noGrp="1" noChangeArrowheads="1"/>
          </p:cNvSpPr>
          <p:nvPr>
            <p:ph type="title"/>
          </p:nvPr>
        </p:nvSpPr>
        <p:spPr>
          <a:xfrm>
            <a:off x="685800" y="463550"/>
            <a:ext cx="7772400" cy="14351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What do I do if I have a Complaint???</a:t>
            </a:r>
          </a:p>
        </p:txBody>
      </p:sp>
      <p:sp>
        <p:nvSpPr>
          <p:cNvPr id="57347" name="Rectangle 2">
            <a:extLst>
              <a:ext uri="{FF2B5EF4-FFF2-40B4-BE49-F238E27FC236}">
                <a16:creationId xmlns:a16="http://schemas.microsoft.com/office/drawing/2014/main" id="{16427FF2-FBD8-C652-1985-0F9621F26D81}"/>
              </a:ext>
            </a:extLst>
          </p:cNvPr>
          <p:cNvSpPr>
            <a:spLocks noGrp="1" noChangeArrowheads="1"/>
          </p:cNvSpPr>
          <p:nvPr>
            <p:ph type="body" idx="1"/>
          </p:nvPr>
        </p:nvSpPr>
        <p:spPr>
          <a:xfrm>
            <a:off x="685800" y="1981200"/>
            <a:ext cx="7772400" cy="4114800"/>
          </a:xfrm>
        </p:spPr>
        <p:txBody>
          <a:bodyPr/>
          <a:lstStyle/>
          <a:p>
            <a:pPr marL="341313" indent="-341313" eaLnBrk="1" hangingPunct="1">
              <a:lnSpc>
                <a:spcPct val="8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Complete an inspection</a:t>
            </a:r>
          </a:p>
          <a:p>
            <a:pPr marL="341313" indent="-341313" eaLnBrk="1" hangingPunct="1">
              <a:lnSpc>
                <a:spcPct val="8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Document immediately</a:t>
            </a:r>
          </a:p>
          <a:p>
            <a:pPr marL="341313" indent="-341313" eaLnBrk="1" hangingPunct="1">
              <a:lnSpc>
                <a:spcPct val="8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Speak to </a:t>
            </a:r>
            <a:r>
              <a:rPr lang="en-US" altLang="en-US" sz="2200" b="1"/>
              <a:t>CRO - </a:t>
            </a:r>
            <a:r>
              <a:rPr lang="en-US" altLang="en-US" sz="2200"/>
              <a:t>Complaint Resolution Official</a:t>
            </a:r>
          </a:p>
          <a:p>
            <a:pPr marL="341313" indent="-341313" eaLnBrk="1" hangingPunct="1">
              <a:lnSpc>
                <a:spcPct val="80000"/>
              </a:lnSpc>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File a claim for follow up. </a:t>
            </a:r>
          </a:p>
          <a:p>
            <a:pPr marL="341313" indent="-341313" eaLnBrk="1" hangingPunct="1">
              <a:lnSpc>
                <a:spcPct val="8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Record names from flight personnel to general airport personnel</a:t>
            </a:r>
          </a:p>
          <a:p>
            <a:pPr marL="341313" indent="-341313" eaLnBrk="1" hangingPunct="1">
              <a:lnSpc>
                <a:spcPct val="8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Keep all receipts, tickets, dates, and times</a:t>
            </a:r>
          </a:p>
          <a:p>
            <a:pPr marL="341313" indent="-341313" eaLnBrk="1" hangingPunct="1">
              <a:lnSpc>
                <a:spcPct val="8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200"/>
              <a:t>Call the DOT Hotline if you do not get the resolution to protect your right or restore your equipment to the same condition as it was presented for travel.” 1-800-778-4838 (voice) or 1-800-455-9880 (TTY).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C1A1F65A-F326-CF83-AEB2-B45BC536FDB1}"/>
              </a:ext>
            </a:extLst>
          </p:cNvPr>
          <p:cNvSpPr>
            <a:spLocks noGrp="1" noChangeArrowheads="1"/>
          </p:cNvSpPr>
          <p:nvPr>
            <p:ph type="title"/>
          </p:nvPr>
        </p:nvSpPr>
        <p:spPr>
          <a:xfrm>
            <a:off x="625475" y="122238"/>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Travel Resources</a:t>
            </a:r>
          </a:p>
        </p:txBody>
      </p:sp>
      <p:sp>
        <p:nvSpPr>
          <p:cNvPr id="24579" name="Rectangle 2">
            <a:extLst>
              <a:ext uri="{FF2B5EF4-FFF2-40B4-BE49-F238E27FC236}">
                <a16:creationId xmlns:a16="http://schemas.microsoft.com/office/drawing/2014/main" id="{81A5755C-3732-B525-79FE-DA48102E6B33}"/>
              </a:ext>
            </a:extLst>
          </p:cNvPr>
          <p:cNvSpPr>
            <a:spLocks noGrp="1" noChangeArrowheads="1"/>
          </p:cNvSpPr>
          <p:nvPr>
            <p:ph type="body" idx="1"/>
          </p:nvPr>
        </p:nvSpPr>
        <p:spPr>
          <a:xfrm>
            <a:off x="588963" y="1295400"/>
            <a:ext cx="7772400" cy="4114800"/>
          </a:xfrm>
        </p:spPr>
        <p:txBody>
          <a:bodyPr/>
          <a:lstStyle/>
          <a:p>
            <a:pPr marL="341313" indent="-341313" eaLnBrk="1" hangingPunct="1">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a:t>Resource Packet from TR</a:t>
            </a:r>
          </a:p>
          <a:p>
            <a:pPr marL="341313" indent="-341313" eaLnBrk="1" hangingPunct="1">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a:t>Internet</a:t>
            </a:r>
          </a:p>
          <a:p>
            <a:pPr marL="341313" indent="-341313" eaLnBrk="1" hangingPunct="1">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a:t>Organizations </a:t>
            </a:r>
            <a:r>
              <a:rPr lang="en-US" altLang="en-US" sz="1800" dirty="0"/>
              <a:t>(United Spinal Association’s</a:t>
            </a:r>
          </a:p>
          <a:p>
            <a:pPr marL="0" indent="0"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800" dirty="0"/>
              <a:t>       </a:t>
            </a:r>
            <a:r>
              <a:rPr lang="en-US" altLang="en-US" sz="1800" dirty="0" err="1"/>
              <a:t>AbleThrive</a:t>
            </a:r>
            <a:r>
              <a:rPr lang="en-US" altLang="en-US" sz="1800" dirty="0"/>
              <a:t>)</a:t>
            </a:r>
          </a:p>
          <a:p>
            <a:pPr marL="341313" indent="-341313" eaLnBrk="1" hangingPunct="1">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a:t>Summaries of the laws protecting your rights</a:t>
            </a:r>
          </a:p>
          <a:p>
            <a:pPr marL="341313" indent="-341313" eaLnBrk="1" hangingPunct="1">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a:t>Magazines/Publications (Accessible Journeys)</a:t>
            </a:r>
          </a:p>
          <a:p>
            <a:pPr marL="341313" indent="-341313" eaLnBrk="1" hangingPunct="1">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a:t>Travel Agencies</a:t>
            </a:r>
          </a:p>
          <a:p>
            <a:pPr marL="341313" indent="-341313" eaLnBrk="1" hangingPunct="1">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a:t>Airline websites and brochures about customers with disabilities.</a:t>
            </a:r>
          </a:p>
          <a:p>
            <a:pPr marL="341313" indent="-341313" eaLnBrk="1" hangingPunct="1">
              <a:spcBef>
                <a:spcPts val="7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800" b="1" dirty="0">
                <a:solidFill>
                  <a:schemeClr val="accent2"/>
                </a:solidFill>
                <a:hlinkClick r:id="rId3"/>
              </a:rPr>
              <a:t>http://www.delta.com/traveling_checkin/travel_tips/disabilities/disability.jsp</a:t>
            </a:r>
            <a:endParaRPr lang="en-US" altLang="en-US" sz="1800" b="1" dirty="0">
              <a:solidFill>
                <a:schemeClr val="accent2"/>
              </a:solidFill>
            </a:endParaRPr>
          </a:p>
          <a:p>
            <a:pPr marL="0" indent="0" eaLnBrk="1" hangingPunct="1">
              <a:spcBef>
                <a:spcPts val="7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2400" dirty="0"/>
          </a:p>
        </p:txBody>
      </p:sp>
      <p:sp>
        <p:nvSpPr>
          <p:cNvPr id="59396" name="AutoShape 5" descr="data:image/jpeg;base64,/9j/4AAQSkZJRgABAQAAAQABAAD/2wCEAAkGBxQTEhQUERQWFRAXEBQXERIWFRMVGxgRFRcYGBQUFxwYHiggGBolGxcUIjIhJSkrLi4uFx80ODUsOCgtLisBCgoKDg0OGhAQGi4kHyUsLS4sLC0sLCwsLCwsLCwsLCwsLCwuLCwsLCwsLCwsLCwsLCwsLCwsLCwsLCwsLCwsLP/AABEIALABHgMBEQACEQEDEQH/xAAbAAEAAgMBAQAAAAAAAAAAAAAABAUCAwYBB//EAEMQAAICAQEFBAYFCgUEAwAAAAECAAMRBAUSITFBE1FhcQYiMlKBoUJykbHRFCMzNFNiY5LB4QdEc4KiVJOy8RUWQ//EABoBAQADAQEBAAAAAAAAAAAAAAABAgMEBQb/xAA1EQEAAgEBBQUHBAEEAwAAAAAAAQIDEQQSITFRBRNBcZEiMmGBobHRFMHh8LJCQ1JyYpKi/9oADAMBAAIRAxEAPwD7jAQEBAQEBAQEBAQEBAQEBAQEBAQEBAQEBAia1ixFakje42MCQVr64I4hmPAcvpEcVhEzow2Poq6q92lQtRZmRV4KAxz6o7ict/uMJToCAgICAgICAgICAgICAgICAgICAgICAgICAgICAgICAgYX2hFLMcKAST4CBUqXfCnhbaSX/h0jmAe8AheH0nLd8vMaQ56W37a+C4UYGBwHQeEo6HsBAQEBAQEBAQEBAQEBAQEBAQEBAQEBAQEBAQEBAQEBAQKfXasO5GfzVZy7dDYvHHkvM+OPdImuOvjLg2vPpPd15+KVsukgGxhh3wcHmqD2E+AJJ8WaZ2nWXXipuViE6Q0ICAgICAgICAgICAgICAgICAgICAgICAgICAgICAgICBU7X2nunsqj+dI9ZufZofpHpvHoPjyE0x45vPwce2bZXZ6/+U8o/fyRNFpwzLWB6g9d+vAH1Qe8s3HjzCtNc07saQ4OzqTlvOS3h93Qzme21X6lEGXdVHezBfvgVV3pdoEOH1ulUjmDqKQfs3oGpPTfZx/z+l+OoqH3tAt9Hr6rRmqxLB3o6uP+JgSICAgICAgICAgICAgICAgICAgICAgICAgICAgIHMba9LqlZqdO4svHCzswbjXn9ysFmfwxgcz0B0pSJ96dIcm1bRfHGmKk2tPLpHxmeUeuv3VWnGpIPZafBLZazUWivezzfCB3J8GC8ugxOic9axpSHjU7Lz5b95tF+M9OP8eiVTs3Wne3tYtQYjI09Cb3Act+8vkf7RzPfOa1ptOsvbwYq4ablWb+jCOc3Xaq49Q+qvVT5pWyp8pVrvSz0/orokO8ulo3/fNSM3xZgSfthGspuqemitrLClVSjLMd1QByH9BJHzn0l/xZ06ZXTUNc37SxCifykb7eRC+cjVMVfPh6S02WGy2uvtic76oKiPBCmCoHnnvJOTC2j6Z6AavW3VNbp9U/Yq27XXqQdRW7c3AZiLQBwGQ5AJPDhiNETbR2mh9LN11q11f5NaxASze36LGPIJbgbrE/RcKSeWY0nTUjJXe3dePR00hcgICAgICAgICAgICAgICAgICAgICAgV+1dt0afAusAdgdyoAvY+Oe5WgLv8AYFXdtPV3DFFa6dP2uoHaPjvWpGwMjkWcEdVk6KzaEb/66tn63bdqjxytrbtXHp2NYWsj6wY+MK70rfT6ZUUKiqiDkqgKB5AcBJQ3BJCdGW5BobkBuwKD012W9+nxUod0tWzsiQvaBQwZATwDYYkZ4ZUZwOMEPnGo2HW53RptWLOW4dJdwPdv47P472PGEpex/8LRYwfVr2dXMUBgbG8HZfVQc+Clj+8IJs+mafTJUipWqpWigIqgAKo5ASYZzOnGUTWbrghgCm6QQwBBU88g8MTtxU3a+0+a27ae/yx3XhynrM9P2Wvo3UV09a8d0b3Z56Vbx7IeQTdxnjjGZw201nR9Ri3ox13+eka+azkNCAgICAgICAgICAgIFft3ag01LWlS53kVUBVd57HCIMtwHrMP78patd6Yhlnyxix2yW5RGqio9OFU41WnupH7RQL6/MmrLqPEoAO+aX2fJTnDh2btjZNonSt9J6Twn8fV0OzNq0ahd/T3V2p71bq48jg8Ji9NMgICAgUeq9KaQxrp3tTcCQ1dAD7rDo7kius8RwZgfAwiZ0QbPyy/9JaNNV+y0/r2EZ5Nc4wARjgiAjjh5Ois36JOztlVU57JArNjfsOWdyOtjsS7nxYmSrzT1WBsVZCWxUhOjIJCdGW5A8KwMCIQwaBGt1KjgTx7hxP2CaVx2tyhx5du2fFOlrxr0jjPpGstD6kn2V+LcPlzmsYOs+jhydqz/ALdJ87cI9OM/ZV6naIL9mu9feMZpqAO7nkX47tY7jYw8Jbfpj5fy542bats45J4elfTx+eqZoPR+yxhZrGGAcppayTWO42sQDcw7sBB7pIDTnvktZ7OzbFiwcY4z1n+8HSzN2EBAQEBAQEBAQEBAQECLtPQJfU9NozW64bBII7mUjiGBwQRyIBhExExpLhtNv12NptR+nQZV+Qupzhb0x8Ayj2W4cipPq4M+/XjzfBdq9l/pcutfcnl8Ph+OsMtTsSixt+yodp+3rLVWgf6lZD48jF8VL+HFGy7dtGzcrTu/bzjl80yjZmoTH5Pr9QB0S4ValT5mxe0P/cnHbDEPo8Had7RGukpdd20066LUea36U/aDaM/ATGaaPSx7VFvBzmu9I9oX6lEqoQ1VupsGn1Z7PfRsst2o7IHHADs0XPPeyDgRGmk6817zkm1ZrMRXx6z008I+Mry3Z1uo4623fQ/5arerpx3Px37uHPfO6fcEjRebz4LXTUKihUUKgGFVQFAHcAOAkqt4EDYohLYokJbFELMxCXj3qvtMo8yBJilp5QyybRix8b2iPOYhpO0K+jZ+qC3/AIiX7m/jHrwc09p7L/pvr/1ibfaJYNqyfZRj4nCj5nPykxi6zH3Z27Qmfcx2n4zpWPrOv0amew9VXyyx+04Hyl4pSOs/T++rnttO1W/418tbT6zpH/zKFtDUVVKX1FoVBza1wi/0WX3oryiI/vq55wXy8LWtfznh6RpX6IFO03t4aLTWWL0tsB01P8zjfYeKIw8ZnbN83Vi7MmI04VjpCZT6OW2cdZqCVz+g0+9QmOgd8m1z5MinqsytktL0MWx4sfGI1nrK+0WirpQJSi11jkiKFHicDrKOlvgICAgICAgICAgICAgICAgVXpBsNNUgBJS1CWovXG9W+MZGeDKeRU8GHPpia2ms6wzy4qZaTS8axLl9NrXqsGn1iivUHPZuM9leB9Klj1xxNZO8OPMese/Hni/Ceb5Xa+zL7NO9XjT6x5/l7bt9EtNVKtfbn1668btbHGDY7EJXnPIne7gYvbWOswps2Du7RMzFaW6zpx+Hn6a+aU+zrL/1twU/6aosK/KxuDX9eYVSDxTrOObTL6XHirSOHFZ11hQFUBVAwqgAAAcgAOQlWjZkDnJiJnki1q142nR4NSnvA+XH7pfubz4OW3aOy1/3Iny4z6RqyGo7kc/AL/5ES3cz4zEf34as57TpPuUtb5af5TVmHsPJFHmx/oD98d3SOc/T+Ufrdot7uOI87ftFZ+71mce1Yij6p+8t/STFKeETP98md9p2iON8lKx5T95tH2eaRhYN5Ly6ZIym5jKkhhkDoQRz6SJmI4bsfX8tK0yX9qc1pj4bsR/jr9W/8kTrvN9ZmPyJxHeW8OHyhP6TDPva287Wn6TOn0ZJSi+yijyUCRNrTzmVqYcGP3KVjyiGGq1aVqWsZUQc2ZgoA8SeAkaNN6Z4QqB6Qi39Upt1OcfnEUJVg/S7W0qjr/plz4SN+IWjZ7258GabK1lv6a9NOvWvTDtH8jdcuCPKoHxlZvLauy0jnxTtn+jOmqYWLXv3D/8Ae1mus488PYSwHgCBKOiIiOELeEkBAQEBAQEBAQEBAQEBAQEBAQECv9INnrfp7a2RHJrbcFmd0WAZrYkcVw2DvDiMZEmFbRrExDhNjbcoFG9an5JWCy4fdIe0E760dnk6nkTvIGznvyB3RnrpGkPlcnZeXftv3jTrM/3T5rjZ9vaLvBLK1z6gf1GK9GKgndB6A8ccwDwmkTM8Zj7OK2OuKd3HedPhNqx6api1Dx+LMf6yPlHpC0V152tPna0/u2rSvujPfgSJtPVpXDj113Y18kLVbXCv2dQ32B/OtnCp13Sernh6o5A5OMgNFKTeV9o2muzY9Z5zyjr8fL+x8Ndm1LOmB5D8Z1Rs9HhZO19pnlMR5R+dVftDa5Rd62wheXM8T3KF4sfACXmmOka6OeufbNptuxeZ+ekR58oiFNs9LdfbuHer04wbAD6xXudhyJ5boPfkkcBz5ck6dPh+XrbDsVIvw9q3jafD/rE/eePSIdnb6RaPT7tPbVhlUBKK/wA44UDgFqry54DoJwzMPq6Y7zygXbF9n6tormGOFl5XSp8Q+bh/25Sbw3rs9p5y217L1tn6fU10Lw9TTV7zDvHa3ggjyrUys2ltXZ6Rz4pWl9FdMjCxq+2uBytt7NeynvQ2E7nkuBKtoiI5LqEkBAQEBAQEBAQEBAQEBAQEBAQEBAQKb0h9JqNJui0lrn4U6etS9th/cReJHjyhEzpCnfZus13HUkabTnlQMOxH7wPqsfr7w/hgjMtrEcmW7e/vcI6Rz+c/j1Wdnofo3QrZSLCcZtsLNbkeyRYTvpgk43SN3piRrLSKViNIjgr29FtRV+rasug5V6pO14dwtQq/xbfM1rnvDhy9mbPk4xGk/D8NDtr6/wBJohZ46fUVP8cX9kfvmkbR1hxW7HmPdv6wg0bZfUr+brsoryQ9lnZ7xxwIq3GYEfxM493OcrvjjvOPKHlbZeuyTNdYtbpHKPP8evx3V0hQFUYUch8z8c8czsrERGkPnMt7ZLTa06zLQK77gw0da2MMjtbGKUqw4EFgCXIOchQcYIJWc+Xaq04Rxl62wdgZtp0vk9mn1nyj95+rXpv8OL7G39XrAXxj8zUAVHUI1hIA5fQ6cczinabzOr6nH2Ls1K7sa6dPz4zPz8tHQaL0C0aAhxZcD7S222MjfWrBFZ/lmNr2tzl6GHZ8WGNMdYhZfmdKor09VacsV1oqAd3BREV1TkyxXhHNaiVavYCAgICAgICAgICAgICAgICAgICAgICBG2hS71stVnZWEYW3dVyvHiQG4E4zjORnGQeUCFsT0eo0xZq1LXv+m1Fh37bD++5444DCjCjoBAtoCBG1+urpTftbdXOBzJLHkqgcWY9w4xzRa0VjWeTl9oauzU5Fg7PT/sMjecfxiOGP4Y4d5bOB24tn8b+j5rtDtmZ1x4P/AG/H5R77QuBxLE4RFBZmPcqjif6DicCddr1pGsvnsOy5dovu441n+85WOh9HGs9bVcE6adTz/wBVh7X1F9XmCWBnBl2m1+EcIfWdn9i4tn0vk9q30jyj95+jpq0CgKoAUABQBgADkAByE5ntsoEDaW0BWMLxc/LxMtWurHLl3eEc2jZWhOe0fnzUHx+kZNp8IUxY/wDVZbSjpICAgICAgICAgICAgICAgICAgIFdr9omtwN0EYyf7S0V1hhkyzW2iXptSrjKnzHUeciY0a1vFo1hukLEBAQECh1vpCCSmlUWuDhrCcVIRwOWHtsOPqr1GCV5zSmO1uTk2nbMWCPanj08VWumO92lrm27BHaNgBVPNa1HCteXLicDeLEZnbjx1o+Y2zbcu0TpPCOkf3i012vdw0wBXre2ezH1MYNp8iBz9YEYi2aI4QjF2da3tZOEdPH+Pv8ABzPpdVVWwrCLdqgMvfeC24Gwd0BCvE4B3QVAznmeOUxF/j8Zd9b22eNIndj/AI10j1mYn1nWVbsfb+q0ZDVWvbWDmzTWOzqy9RUzktU2OXHd7x1lLYI04OnD2nbf0ycvt+X2nRapba0trOa7EV0PergFT9hE5ntom0dphfVTi/U9B/eWrVhkzbvCObTszQZPaWceoB6+Jk2t4Qrixa+1ZcSjpICAgICAgICAgICAgICAgICAgICBVbepyAw6cD5dP6/bL0lz7RXhqp6bipypwZdzRaYnWF3o9rK3B/Vbv6H8JnNXVTNE8JWUq3IFTr9vVoxrrBuvHOqvB3f9Rj6tff6xyRyBkxWZ5M8mWmONbSqNRRbf+tONw/5aokV+VjHDXdeYVT7nWdFMMRzePtHaN7cMfCOvj/BdqFQitFL2bvqU1gFt0cBw4BF6bzEL4za160ji8/FsuXaLez85lmmxi1lQ1hBDliNOhPZ+qucWEjNx45xgLw9k4zOW+a1vJ7uy9nYsPHnbr+HTrWBwAGOkz1l2blej4f6QWtZdqDyc3WjyKsVx8sTtx+5Gj5zauG0W3uv0VmiDKh3+hJHU4lo4RxY5NLW9l9X2be9emppHqhKUVu/IUZ8hmcm7x1e93k7sVjwWOydBvHfb2RyHefwkWsthx68Z5L6ZuwgICAgICAgICAgICAgICAgICAgICBhdUGUqeREQi0axo5bUVFWKnmDNol59q7s6S1whjTt4oxrpDXWDnSgDbv12JC1f7iM9MyJiJa0vavHXh8U2yrUXfrDiqv8AYUMw+D24DN5KE7jvSa4+rPLtk8qPLradNWAd2qvOFUDGWP0VVeLMe4AkzXWIedNb5LdZVr6y60+qpoq95sG1h+6vFaxy4tk8T6qnjKzefBvTZaRxvx+HgnaLUdipWpFXJyzcWZm952YkufE5me71d0ZpiNKxEQ1bSsstC/nNy1HFlFm6DuWgEesoxvIysysueTHBBwZE16JpnmJ9pnR6WXLgajRWFutmmspurPiN9ktHkU+3nKaS6YyVnxcV6UaHtbXu0lWqRnO9bTZp62Uvwy6E3puE44jJBJzgHOdKXtXk5do2fBm42nj1iXno36NX7y26wou628lCDPEeybWyRkHB3VOMqOJ5S83tPNy12bFjnWusz1l2Uq1bU1LjkzD4mNIWi9o8W5NpWj6X2gGRuwtGW8eKRXtpxzUH7RI3IXjaLeKXVtlD7QK/MfLj8pXclpGevin1WqwypBHhK6NotE8mcJICAgICAgICAgIHhgewEBAQEBAQOY2ttFbju6RG1FoYqzphalxkEPafVJDDBVN5h1WWrLDNSJaqfR1346q3I/Y0lkTyZ/bf/iD1EvzYTpXkk6jXaXSBaspWcZSitcuR1K11gsRkjJA68ZOsQymlrcVfdtK+39GooT333XsI8EBKJ3gkt4rJ1lXuqxz4tOn0Kq2/xe0jBtc7z46gE+yv7q4HhIX14aQkwEBAQEBAQEBAQEDKuwqcqSD3iCJmOS00e2COFnEe8OfxErNejopn8LLitwwyDkHkRM3TExMawyhJAQEBAQEBAQEBAQEBAQNNuqReBYZ7uZ+wcZOkqzesc5U23bWcIPye+6guRbXWa1LDHq74sZd+vOcgHjwyCCYmNCtt57XqNUwC06RaUAwO3tQboHAbqUb4I5cN5Y1RNNVXtHSagnd1F77p+jQDQpH1lJs/5/CXji5skzWdNGrSaSusEVoqAnLboA3j3sebHxMsymZnm3wggICAgICAgICAgICAgIEnRaxqzw4r1Xv/ALyJjVemSaS6WpwwBHIgEfGZO6J1jVlCSAgICAgICAgICAgICBiqAcgBnnCNIZQkga7qVcYYZEROiLVi0aSpdXshl4p6w7uv95pFnLfBMclcRjnzlmDyAgICAgICAgICAgICAgSNHpGsOAPVzxboB+MiZ0XpSbS6dFwAByAwPKZO6I0ewkgICAgICAgICAgICAgICBhbcq+0QPMxoibRHNAv2wg9kFj9glorLG2esclbqNp2N13R3Dh8+cvFYYWzWlDMlm306N29lTjv5D5xMxC1aWtyhMXYr44sue7jK78Nf09urw7FfvX7T+Eb8I/T2YHZFnh9sb0I7i7A7Lt935r+MnehHc36PDs233Pmv4xvQd1fof8AxtvufNfxjeg7q/R6Nl2+781/GN6Dub9GQ2TZ3D7RG9Ce4uzGxrO9ftP4SN+E9xZkNiv7y/P8I34T+nt1ZrsQ9XH8v95G+n9PPVuTYq9WY+WBG+tGzx4yk17NrH0c+eT9/CRvS0jFSPBKAxy5SrR7AQEBAQEBAQEBAQEDwmBps1lY5uPtz90nSVJyVjxRbNsVjlk/DH3yd2VJz1jki2bab6KgeeT+EtuMp2ifCES3aFjc2I8uH3Sd2Gc5bT4oxOfOSoMpHMYg0eQJej1YQ+wpGeJ5keRkTGrSl4rPJ0dbhgCOII4GZO2JiY1hlCSAgICAgICAgICAgICAgICAgICAgICAgUWp2u5JC4UZ8z85pFYcls9teCI+usPNz8Dj7pOkM5yWnxaGcnmc+clSZ1AM8oG6vRWHkjfEY++RrC0Y7T4JVWxnPMhfmflI34aRgtPNMp2Mg9olvkJG/LWNnr4pY06opKKAQDjhxlddWm7FY4Q5hmycnmec1cHN5AQOh2JnsuPvHHl/7zM7c3Zg9xPlWxAQEBAQEBAQEBAQEBAQEBAQEBAQEBAQNT6dDxKqT3kCTrKs1rPOGP5HX7i/YI1lHd16MhpkHJF/lEayncr0bAMcpCz2AgICBS63ZByTXxHu8seUvFurlvgnnVW2UMvtAjzGPnyl9WE1mObdpNAzkcCF6sR08O+RMxC9Mc2l0lVYUADkBgTJ2xGkaQyhJAQEBAQEBAQEBAQEBAQEBAQEBAQEBAQP/9k=">
            <a:extLst>
              <a:ext uri="{FF2B5EF4-FFF2-40B4-BE49-F238E27FC236}">
                <a16:creationId xmlns:a16="http://schemas.microsoft.com/office/drawing/2014/main" id="{0B12339B-DD5B-3EA0-CF3E-5A44CBCD930F}"/>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59397" name="AutoShape 7" descr="data:image/jpeg;base64,/9j/4AAQSkZJRgABAQAAAQABAAD/2wCEAAkGBxQTEhQUERQWFRAXEBQXERIWFRMVGxgRFRcYGBQUFxwYHiggGBolGxcUIjIhJSkrLi4uFx80ODUsOCgtLisBCgoKDg0OGhAQGi4kHyUsLS4sLC0sLCwsLCwsLCwsLCwsLCwuLCwsLCwsLCwsLCwsLCwsLCwsLCwsLCwsLCwsLP/AABEIALABHgMBEQACEQEDEQH/xAAbAAEAAgMBAQAAAAAAAAAAAAAABAUCAwYBB//EAEMQAAICAQEFBAYFCgUEAwAAAAECAAMRBAUSITFBE1FhcQYiMlKBoUJykbHRFCMzNFNiY5LB4QdEc4KiVJOy8RUWQ//EABoBAQADAQEBAAAAAAAAAAAAAAABAgMEBQb/xAA1EQEAAgEBBQUHBAEEAwAAAAAAAQIDEQQSITFRBRNBcZEiMmGBobHRFMHh8LJCQ1JyYpKi/9oADAMBAAIRAxEAPwD7jAQEBAQEBAQEBAQEBAQEBAQEBAQEBAQEBAia1ixFakje42MCQVr64I4hmPAcvpEcVhEzow2Poq6q92lQtRZmRV4KAxz6o7ict/uMJToCAgICAgICAgICAgICAgICAgICAgICAgICAgICAgICAgYX2hFLMcKAST4CBUqXfCnhbaSX/h0jmAe8AheH0nLd8vMaQ56W37a+C4UYGBwHQeEo6HsBAQEBAQEBAQEBAQEBAQEBAQEBAQEBAQEBAQEBAQEBAQKfXasO5GfzVZy7dDYvHHkvM+OPdImuOvjLg2vPpPd15+KVsukgGxhh3wcHmqD2E+AJJ8WaZ2nWXXipuViE6Q0ICAgICAgICAgICAgICAgICAgICAgICAgICAgICAgICBU7X2nunsqj+dI9ZufZofpHpvHoPjyE0x45vPwce2bZXZ6/+U8o/fyRNFpwzLWB6g9d+vAH1Qe8s3HjzCtNc07saQ4OzqTlvOS3h93Qzme21X6lEGXdVHezBfvgVV3pdoEOH1ulUjmDqKQfs3oGpPTfZx/z+l+OoqH3tAt9Hr6rRmqxLB3o6uP+JgSICAgICAgICAgICAgICAgICAgICAgICAgICAgIHMba9LqlZqdO4svHCzswbjXn9ysFmfwxgcz0B0pSJ96dIcm1bRfHGmKk2tPLpHxmeUeuv3VWnGpIPZafBLZazUWivezzfCB3J8GC8ugxOic9axpSHjU7Lz5b95tF+M9OP8eiVTs3Wne3tYtQYjI09Cb3Act+8vkf7RzPfOa1ptOsvbwYq4ablWb+jCOc3Xaq49Q+qvVT5pWyp8pVrvSz0/orokO8ulo3/fNSM3xZgSfthGspuqemitrLClVSjLMd1QByH9BJHzn0l/xZ06ZXTUNc37SxCifykb7eRC+cjVMVfPh6S02WGy2uvtic76oKiPBCmCoHnnvJOTC2j6Z6AavW3VNbp9U/Yq27XXqQdRW7c3AZiLQBwGQ5AJPDhiNETbR2mh9LN11q11f5NaxASze36LGPIJbgbrE/RcKSeWY0nTUjJXe3dePR00hcgICAgICAgICAgICAgICAgICAgICAgV+1dt0afAusAdgdyoAvY+Oe5WgLv8AYFXdtPV3DFFa6dP2uoHaPjvWpGwMjkWcEdVk6KzaEb/66tn63bdqjxytrbtXHp2NYWsj6wY+MK70rfT6ZUUKiqiDkqgKB5AcBJQ3BJCdGW5BobkBuwKD012W9+nxUod0tWzsiQvaBQwZATwDYYkZ4ZUZwOMEPnGo2HW53RptWLOW4dJdwPdv47P472PGEpex/8LRYwfVr2dXMUBgbG8HZfVQc+Clj+8IJs+mafTJUipWqpWigIqgAKo5ASYZzOnGUTWbrghgCm6QQwBBU88g8MTtxU3a+0+a27ae/yx3XhynrM9P2Wvo3UV09a8d0b3Z56Vbx7IeQTdxnjjGZw201nR9Ri3ox13+eka+azkNCAgICAgICAgICAgIFft3ag01LWlS53kVUBVd57HCIMtwHrMP78patd6Yhlnyxix2yW5RGqio9OFU41WnupH7RQL6/MmrLqPEoAO+aX2fJTnDh2btjZNonSt9J6Twn8fV0OzNq0ahd/T3V2p71bq48jg8Ji9NMgICAgUeq9KaQxrp3tTcCQ1dAD7rDo7kius8RwZgfAwiZ0QbPyy/9JaNNV+y0/r2EZ5Nc4wARjgiAjjh5Ois36JOztlVU57JArNjfsOWdyOtjsS7nxYmSrzT1WBsVZCWxUhOjIJCdGW5A8KwMCIQwaBGt1KjgTx7hxP2CaVx2tyhx5du2fFOlrxr0jjPpGstD6kn2V+LcPlzmsYOs+jhydqz/ALdJ87cI9OM/ZV6naIL9mu9feMZpqAO7nkX47tY7jYw8Jbfpj5fy542bats45J4elfTx+eqZoPR+yxhZrGGAcppayTWO42sQDcw7sBB7pIDTnvktZ7OzbFiwcY4z1n+8HSzN2EBAQEBAQEBAQEBAQECLtPQJfU9NozW64bBII7mUjiGBwQRyIBhExExpLhtNv12NptR+nQZV+Qupzhb0x8Ayj2W4cipPq4M+/XjzfBdq9l/pcutfcnl8Ph+OsMtTsSixt+yodp+3rLVWgf6lZD48jF8VL+HFGy7dtGzcrTu/bzjl80yjZmoTH5Pr9QB0S4ValT5mxe0P/cnHbDEPo8Had7RGukpdd20066LUea36U/aDaM/ATGaaPSx7VFvBzmu9I9oX6lEqoQ1VupsGn1Z7PfRsst2o7IHHADs0XPPeyDgRGmk6817zkm1ZrMRXx6z008I+Mry3Z1uo4623fQ/5arerpx3Px37uHPfO6fcEjRebz4LXTUKihUUKgGFVQFAHcAOAkqt4EDYohLYokJbFELMxCXj3qvtMo8yBJilp5QyybRix8b2iPOYhpO0K+jZ+qC3/AIiX7m/jHrwc09p7L/pvr/1ibfaJYNqyfZRj4nCj5nPykxi6zH3Z27Qmfcx2n4zpWPrOv0amew9VXyyx+04Hyl4pSOs/T++rnttO1W/418tbT6zpH/zKFtDUVVKX1FoVBza1wi/0WX3oryiI/vq55wXy8LWtfznh6RpX6IFO03t4aLTWWL0tsB01P8zjfYeKIw8ZnbN83Vi7MmI04VjpCZT6OW2cdZqCVz+g0+9QmOgd8m1z5MinqsytktL0MWx4sfGI1nrK+0WirpQJSi11jkiKFHicDrKOlvgICAgICAgICAgICAgICAgVXpBsNNUgBJS1CWovXG9W+MZGeDKeRU8GHPpia2ms6wzy4qZaTS8axLl9NrXqsGn1iivUHPZuM9leB9Klj1xxNZO8OPMese/Hni/Ceb5Xa+zL7NO9XjT6x5/l7bt9EtNVKtfbn1668btbHGDY7EJXnPIne7gYvbWOswps2Du7RMzFaW6zpx+Hn6a+aU+zrL/1twU/6aosK/KxuDX9eYVSDxTrOObTL6XHirSOHFZ11hQFUBVAwqgAAAcgAOQlWjZkDnJiJnki1q142nR4NSnvA+XH7pfubz4OW3aOy1/3Iny4z6RqyGo7kc/AL/5ES3cz4zEf34as57TpPuUtb5af5TVmHsPJFHmx/oD98d3SOc/T+Ufrdot7uOI87ftFZ+71mce1Yij6p+8t/STFKeETP98md9p2iON8lKx5T95tH2eaRhYN5Ly6ZIym5jKkhhkDoQRz6SJmI4bsfX8tK0yX9qc1pj4bsR/jr9W/8kTrvN9ZmPyJxHeW8OHyhP6TDPva287Wn6TOn0ZJSi+yijyUCRNrTzmVqYcGP3KVjyiGGq1aVqWsZUQc2ZgoA8SeAkaNN6Z4QqB6Qi39Upt1OcfnEUJVg/S7W0qjr/plz4SN+IWjZ7258GabK1lv6a9NOvWvTDtH8jdcuCPKoHxlZvLauy0jnxTtn+jOmqYWLXv3D/8Ae1mus488PYSwHgCBKOiIiOELeEkBAQEBAQEBAQEBAQEBAQEBAQECv9INnrfp7a2RHJrbcFmd0WAZrYkcVw2DvDiMZEmFbRrExDhNjbcoFG9an5JWCy4fdIe0E760dnk6nkTvIGznvyB3RnrpGkPlcnZeXftv3jTrM/3T5rjZ9vaLvBLK1z6gf1GK9GKgndB6A8ccwDwmkTM8Zj7OK2OuKd3HedPhNqx6api1Dx+LMf6yPlHpC0V152tPna0/u2rSvujPfgSJtPVpXDj113Y18kLVbXCv2dQ32B/OtnCp13Sernh6o5A5OMgNFKTeV9o2muzY9Z5zyjr8fL+x8Ndm1LOmB5D8Z1Rs9HhZO19pnlMR5R+dVftDa5Rd62wheXM8T3KF4sfACXmmOka6OeufbNptuxeZ+ekR58oiFNs9LdfbuHer04wbAD6xXudhyJ5boPfkkcBz5ck6dPh+XrbDsVIvw9q3jafD/rE/eePSIdnb6RaPT7tPbVhlUBKK/wA44UDgFqry54DoJwzMPq6Y7zygXbF9n6tormGOFl5XSp8Q+bh/25Sbw3rs9p5y217L1tn6fU10Lw9TTV7zDvHa3ggjyrUys2ltXZ6Rz4pWl9FdMjCxq+2uBytt7NeynvQ2E7nkuBKtoiI5LqEkBAQEBAQEBAQEBAQEBAQEBAQEBAQKb0h9JqNJui0lrn4U6etS9th/cReJHjyhEzpCnfZus13HUkabTnlQMOxH7wPqsfr7w/hgjMtrEcmW7e/vcI6Rz+c/j1Wdnofo3QrZSLCcZtsLNbkeyRYTvpgk43SN3piRrLSKViNIjgr29FtRV+rasug5V6pO14dwtQq/xbfM1rnvDhy9mbPk4xGk/D8NDtr6/wBJohZ46fUVP8cX9kfvmkbR1hxW7HmPdv6wg0bZfUr+brsoryQ9lnZ7xxwIq3GYEfxM493OcrvjjvOPKHlbZeuyTNdYtbpHKPP8evx3V0hQFUYUch8z8c8czsrERGkPnMt7ZLTa06zLQK77gw0da2MMjtbGKUqw4EFgCXIOchQcYIJWc+Xaq04Rxl62wdgZtp0vk9mn1nyj95+rXpv8OL7G39XrAXxj8zUAVHUI1hIA5fQ6cczinabzOr6nH2Ls1K7sa6dPz4zPz8tHQaL0C0aAhxZcD7S222MjfWrBFZ/lmNr2tzl6GHZ8WGNMdYhZfmdKor09VacsV1oqAd3BREV1TkyxXhHNaiVavYCAgICAgICAgICAgICAgICAgICAgICBG2hS71stVnZWEYW3dVyvHiQG4E4zjORnGQeUCFsT0eo0xZq1LXv+m1Fh37bD++5444DCjCjoBAtoCBG1+urpTftbdXOBzJLHkqgcWY9w4xzRa0VjWeTl9oauzU5Fg7PT/sMjecfxiOGP4Y4d5bOB24tn8b+j5rtDtmZ1x4P/AG/H5R77QuBxLE4RFBZmPcqjif6DicCddr1pGsvnsOy5dovu441n+85WOh9HGs9bVcE6adTz/wBVh7X1F9XmCWBnBl2m1+EcIfWdn9i4tn0vk9q30jyj95+jpq0CgKoAUABQBgADkAByE5ntsoEDaW0BWMLxc/LxMtWurHLl3eEc2jZWhOe0fnzUHx+kZNp8IUxY/wDVZbSjpICAgICAgICAgICAgICAgICAgIFdr9omtwN0EYyf7S0V1hhkyzW2iXptSrjKnzHUeciY0a1vFo1hukLEBAQECh1vpCCSmlUWuDhrCcVIRwOWHtsOPqr1GCV5zSmO1uTk2nbMWCPanj08VWumO92lrm27BHaNgBVPNa1HCteXLicDeLEZnbjx1o+Y2zbcu0TpPCOkf3i012vdw0wBXre2ezH1MYNp8iBz9YEYi2aI4QjF2da3tZOEdPH+Pv8ABzPpdVVWwrCLdqgMvfeC24Gwd0BCvE4B3QVAznmeOUxF/j8Zd9b22eNIndj/AI10j1mYn1nWVbsfb+q0ZDVWvbWDmzTWOzqy9RUzktU2OXHd7x1lLYI04OnD2nbf0ycvt+X2nRapba0trOa7EV0PergFT9hE5ntom0dphfVTi/U9B/eWrVhkzbvCObTszQZPaWceoB6+Jk2t4Qrixa+1ZcSjpICAgICAgICAgICAgICAgICAgICBVbepyAw6cD5dP6/bL0lz7RXhqp6bipypwZdzRaYnWF3o9rK3B/Vbv6H8JnNXVTNE8JWUq3IFTr9vVoxrrBuvHOqvB3f9Rj6tff6xyRyBkxWZ5M8mWmONbSqNRRbf+tONw/5aokV+VjHDXdeYVT7nWdFMMRzePtHaN7cMfCOvj/BdqFQitFL2bvqU1gFt0cBw4BF6bzEL4za160ji8/FsuXaLez85lmmxi1lQ1hBDliNOhPZ+qucWEjNx45xgLw9k4zOW+a1vJ7uy9nYsPHnbr+HTrWBwAGOkz1l2blej4f6QWtZdqDyc3WjyKsVx8sTtx+5Gj5zauG0W3uv0VmiDKh3+hJHU4lo4RxY5NLW9l9X2be9emppHqhKUVu/IUZ8hmcm7x1e93k7sVjwWOydBvHfb2RyHefwkWsthx68Z5L6ZuwgICAgICAgICAgICAgICAgICAgICBhdUGUqeREQi0axo5bUVFWKnmDNol59q7s6S1whjTt4oxrpDXWDnSgDbv12JC1f7iM9MyJiJa0vavHXh8U2yrUXfrDiqv8AYUMw+D24DN5KE7jvSa4+rPLtk8qPLradNWAd2qvOFUDGWP0VVeLMe4AkzXWIedNb5LdZVr6y60+qpoq95sG1h+6vFaxy4tk8T6qnjKzefBvTZaRxvx+HgnaLUdipWpFXJyzcWZm952YkufE5me71d0ZpiNKxEQ1bSsstC/nNy1HFlFm6DuWgEesoxvIysysueTHBBwZE16JpnmJ9pnR6WXLgajRWFutmmspurPiN9ktHkU+3nKaS6YyVnxcV6UaHtbXu0lWqRnO9bTZp62Uvwy6E3puE44jJBJzgHOdKXtXk5do2fBm42nj1iXno36NX7y26wou628lCDPEeybWyRkHB3VOMqOJ5S83tPNy12bFjnWusz1l2Uq1bU1LjkzD4mNIWi9o8W5NpWj6X2gGRuwtGW8eKRXtpxzUH7RI3IXjaLeKXVtlD7QK/MfLj8pXclpGevin1WqwypBHhK6NotE8mcJICAgICAgICAgIHhgewEBAQEBAQOY2ttFbju6RG1FoYqzphalxkEPafVJDDBVN5h1WWrLDNSJaqfR1346q3I/Y0lkTyZ/bf/iD1EvzYTpXkk6jXaXSBaspWcZSitcuR1K11gsRkjJA68ZOsQymlrcVfdtK+39GooT333XsI8EBKJ3gkt4rJ1lXuqxz4tOn0Kq2/xe0jBtc7z46gE+yv7q4HhIX14aQkwEBAQEBAQEBAQEDKuwqcqSD3iCJmOS00e2COFnEe8OfxErNejopn8LLitwwyDkHkRM3TExMawyhJAQEBAQEBAQEBAQEBAQNNuqReBYZ7uZ+wcZOkqzesc5U23bWcIPye+6guRbXWa1LDHq74sZd+vOcgHjwyCCYmNCtt57XqNUwC06RaUAwO3tQboHAbqUb4I5cN5Y1RNNVXtHSagnd1F77p+jQDQpH1lJs/5/CXji5skzWdNGrSaSusEVoqAnLboA3j3sebHxMsymZnm3wggICAgICAgICAgICAgIEnRaxqzw4r1Xv/ALyJjVemSaS6WpwwBHIgEfGZO6J1jVlCSAgICAgICAgICAgICBiqAcgBnnCNIZQkga7qVcYYZEROiLVi0aSpdXshl4p6w7uv95pFnLfBMclcRjnzlmDyAgICAgICAgICAgICAgSNHpGsOAPVzxboB+MiZ0XpSbS6dFwAByAwPKZO6I0ewkgICAgICAgICAgICAgICBhbcq+0QPMxoibRHNAv2wg9kFj9glorLG2esclbqNp2N13R3Dh8+cvFYYWzWlDMlm306N29lTjv5D5xMxC1aWtyhMXYr44sue7jK78Nf09urw7FfvX7T+Eb8I/T2YHZFnh9sb0I7i7A7Lt935r+MnehHc36PDs233Pmv4xvQd1fof8AxtvufNfxjeg7q/R6Nl2+781/GN6Dub9GQ2TZ3D7RG9Ce4uzGxrO9ftP4SN+E9xZkNiv7y/P8I34T+nt1ZrsQ9XH8v95G+n9PPVuTYq9WY+WBG+tGzx4yk17NrH0c+eT9/CRvS0jFSPBKAxy5SrR7AQEBAQEBAQEBAQEDwmBps1lY5uPtz90nSVJyVjxRbNsVjlk/DH3yd2VJz1jki2bab6KgeeT+EtuMp2ifCES3aFjc2I8uH3Sd2Gc5bT4oxOfOSoMpHMYg0eQJej1YQ+wpGeJ5keRkTGrSl4rPJ0dbhgCOII4GZO2JiY1hlCSAgICAgICAgICAgICAgICAgICAgICAgUWp2u5JC4UZ8z85pFYcls9teCI+usPNz8Dj7pOkM5yWnxaGcnmc+clSZ1AM8oG6vRWHkjfEY++RrC0Y7T4JVWxnPMhfmflI34aRgtPNMp2Mg9olvkJG/LWNnr4pY06opKKAQDjhxlddWm7FY4Q5hmycnmec1cHN5AQOh2JnsuPvHHl/7zM7c3Zg9xPlWxAQEBAQEBAQEBAQEBAQEBAQEBAQEBAQNT6dDxKqT3kCTrKs1rPOGP5HX7i/YI1lHd16MhpkHJF/lEayncr0bAMcpCz2AgICBS63ZByTXxHu8seUvFurlvgnnVW2UMvtAjzGPnyl9WE1mObdpNAzkcCF6sR08O+RMxC9Mc2l0lVYUADkBgTJ2xGkaQyhJAQEBAQEBAQEBAQEBAQEBAQEBAQEBAQP/9k=">
            <a:extLst>
              <a:ext uri="{FF2B5EF4-FFF2-40B4-BE49-F238E27FC236}">
                <a16:creationId xmlns:a16="http://schemas.microsoft.com/office/drawing/2014/main" id="{885C4A97-A8F0-839A-706C-EAFDAE36E26A}"/>
              </a:ext>
            </a:extLst>
          </p:cNvPr>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59398" name="AutoShape 9" descr="data:image/jpeg;base64,/9j/4AAQSkZJRgABAQAAAQABAAD/2wCEAAkGBxQTEhQUERQWFRAXEBQXERIWFRMVGxgRFRcYGBQUFxwYHiggGBolGxcUIjIhJSkrLi4uFx80ODUsOCgtLisBCgoKDg0OGhAQGi4kHyUsLS4sLC0sLCwsLCwsLCwsLCwsLCwuLCwsLCwsLCwsLCwsLCwsLCwsLCwsLCwsLCwsLP/AABEIALABHgMBEQACEQEDEQH/xAAbAAEAAgMBAQAAAAAAAAAAAAAABAUCAwYBB//EAEMQAAICAQEFBAYFCgUEAwAAAAECAAMRBAUSITFBE1FhcQYiMlKBoUJykbHRFCMzNFNiY5LB4QdEc4KiVJOy8RUWQ//EABoBAQADAQEBAAAAAAAAAAAAAAABAgMEBQb/xAA1EQEAAgEBBQUHBAEEAwAAAAAAAQIDEQQSITFRBRNBcZEiMmGBobHRFMHh8LJCQ1JyYpKi/9oADAMBAAIRAxEAPwD7jAQEBAQEBAQEBAQEBAQEBAQEBAQEBAQEBAia1ixFakje42MCQVr64I4hmPAcvpEcVhEzow2Poq6q92lQtRZmRV4KAxz6o7ict/uMJToCAgICAgICAgICAgICAgICAgICAgICAgICAgICAgICAgYX2hFLMcKAST4CBUqXfCnhbaSX/h0jmAe8AheH0nLd8vMaQ56W37a+C4UYGBwHQeEo6HsBAQEBAQEBAQEBAQEBAQEBAQEBAQEBAQEBAQEBAQEBAQKfXasO5GfzVZy7dDYvHHkvM+OPdImuOvjLg2vPpPd15+KVsukgGxhh3wcHmqD2E+AJJ8WaZ2nWXXipuViE6Q0ICAgICAgICAgICAgICAgICAgICAgICAgICAgICAgICBU7X2nunsqj+dI9ZufZofpHpvHoPjyE0x45vPwce2bZXZ6/+U8o/fyRNFpwzLWB6g9d+vAH1Qe8s3HjzCtNc07saQ4OzqTlvOS3h93Qzme21X6lEGXdVHezBfvgVV3pdoEOH1ulUjmDqKQfs3oGpPTfZx/z+l+OoqH3tAt9Hr6rRmqxLB3o6uP+JgSICAgICAgICAgICAgICAgICAgICAgICAgICAgIHMba9LqlZqdO4svHCzswbjXn9ysFmfwxgcz0B0pSJ96dIcm1bRfHGmKk2tPLpHxmeUeuv3VWnGpIPZafBLZazUWivezzfCB3J8GC8ugxOic9axpSHjU7Lz5b95tF+M9OP8eiVTs3Wne3tYtQYjI09Cb3Act+8vkf7RzPfOa1ptOsvbwYq4ablWb+jCOc3Xaq49Q+qvVT5pWyp8pVrvSz0/orokO8ulo3/fNSM3xZgSfthGspuqemitrLClVSjLMd1QByH9BJHzn0l/xZ06ZXTUNc37SxCifykb7eRC+cjVMVfPh6S02WGy2uvtic76oKiPBCmCoHnnvJOTC2j6Z6AavW3VNbp9U/Yq27XXqQdRW7c3AZiLQBwGQ5AJPDhiNETbR2mh9LN11q11f5NaxASze36LGPIJbgbrE/RcKSeWY0nTUjJXe3dePR00hcgICAgICAgICAgICAgICAgICAgICAgV+1dt0afAusAdgdyoAvY+Oe5WgLv8AYFXdtPV3DFFa6dP2uoHaPjvWpGwMjkWcEdVk6KzaEb/66tn63bdqjxytrbtXHp2NYWsj6wY+MK70rfT6ZUUKiqiDkqgKB5AcBJQ3BJCdGW5BobkBuwKD012W9+nxUod0tWzsiQvaBQwZATwDYYkZ4ZUZwOMEPnGo2HW53RptWLOW4dJdwPdv47P472PGEpex/8LRYwfVr2dXMUBgbG8HZfVQc+Clj+8IJs+mafTJUipWqpWigIqgAKo5ASYZzOnGUTWbrghgCm6QQwBBU88g8MTtxU3a+0+a27ae/yx3XhynrM9P2Wvo3UV09a8d0b3Z56Vbx7IeQTdxnjjGZw201nR9Ri3ox13+eka+azkNCAgICAgICAgICAgIFft3ag01LWlS53kVUBVd57HCIMtwHrMP78patd6Yhlnyxix2yW5RGqio9OFU41WnupH7RQL6/MmrLqPEoAO+aX2fJTnDh2btjZNonSt9J6Twn8fV0OzNq0ahd/T3V2p71bq48jg8Ji9NMgICAgUeq9KaQxrp3tTcCQ1dAD7rDo7kius8RwZgfAwiZ0QbPyy/9JaNNV+y0/r2EZ5Nc4wARjgiAjjh5Ois36JOztlVU57JArNjfsOWdyOtjsS7nxYmSrzT1WBsVZCWxUhOjIJCdGW5A8KwMCIQwaBGt1KjgTx7hxP2CaVx2tyhx5du2fFOlrxr0jjPpGstD6kn2V+LcPlzmsYOs+jhydqz/ALdJ87cI9OM/ZV6naIL9mu9feMZpqAO7nkX47tY7jYw8Jbfpj5fy542bats45J4elfTx+eqZoPR+yxhZrGGAcppayTWO42sQDcw7sBB7pIDTnvktZ7OzbFiwcY4z1n+8HSzN2EBAQEBAQEBAQEBAQECLtPQJfU9NozW64bBII7mUjiGBwQRyIBhExExpLhtNv12NptR+nQZV+Qupzhb0x8Ayj2W4cipPq4M+/XjzfBdq9l/pcutfcnl8Ph+OsMtTsSixt+yodp+3rLVWgf6lZD48jF8VL+HFGy7dtGzcrTu/bzjl80yjZmoTH5Pr9QB0S4ValT5mxe0P/cnHbDEPo8Had7RGukpdd20066LUea36U/aDaM/ATGaaPSx7VFvBzmu9I9oX6lEqoQ1VupsGn1Z7PfRsst2o7IHHADs0XPPeyDgRGmk6817zkm1ZrMRXx6z008I+Mry3Z1uo4623fQ/5arerpx3Px37uHPfO6fcEjRebz4LXTUKihUUKgGFVQFAHcAOAkqt4EDYohLYokJbFELMxCXj3qvtMo8yBJilp5QyybRix8b2iPOYhpO0K+jZ+qC3/AIiX7m/jHrwc09p7L/pvr/1ibfaJYNqyfZRj4nCj5nPykxi6zH3Z27Qmfcx2n4zpWPrOv0amew9VXyyx+04Hyl4pSOs/T++rnttO1W/418tbT6zpH/zKFtDUVVKX1FoVBza1wi/0WX3oryiI/vq55wXy8LWtfznh6RpX6IFO03t4aLTWWL0tsB01P8zjfYeKIw8ZnbN83Vi7MmI04VjpCZT6OW2cdZqCVz+g0+9QmOgd8m1z5MinqsytktL0MWx4sfGI1nrK+0WirpQJSi11jkiKFHicDrKOlvgICAgICAgICAgICAgICAgVXpBsNNUgBJS1CWovXG9W+MZGeDKeRU8GHPpia2ms6wzy4qZaTS8axLl9NrXqsGn1iivUHPZuM9leB9Klj1xxNZO8OPMese/Hni/Ceb5Xa+zL7NO9XjT6x5/l7bt9EtNVKtfbn1668btbHGDY7EJXnPIne7gYvbWOswps2Du7RMzFaW6zpx+Hn6a+aU+zrL/1twU/6aosK/KxuDX9eYVSDxTrOObTL6XHirSOHFZ11hQFUBVAwqgAAAcgAOQlWjZkDnJiJnki1q142nR4NSnvA+XH7pfubz4OW3aOy1/3Iny4z6RqyGo7kc/AL/5ES3cz4zEf34as57TpPuUtb5af5TVmHsPJFHmx/oD98d3SOc/T+Ufrdot7uOI87ftFZ+71mce1Yij6p+8t/STFKeETP98md9p2iON8lKx5T95tH2eaRhYN5Ly6ZIym5jKkhhkDoQRz6SJmI4bsfX8tK0yX9qc1pj4bsR/jr9W/8kTrvN9ZmPyJxHeW8OHyhP6TDPva287Wn6TOn0ZJSi+yijyUCRNrTzmVqYcGP3KVjyiGGq1aVqWsZUQc2ZgoA8SeAkaNN6Z4QqB6Qi39Upt1OcfnEUJVg/S7W0qjr/plz4SN+IWjZ7258GabK1lv6a9NOvWvTDtH8jdcuCPKoHxlZvLauy0jnxTtn+jOmqYWLXv3D/8Ae1mus488PYSwHgCBKOiIiOELeEkBAQEBAQEBAQEBAQEBAQEBAQECv9INnrfp7a2RHJrbcFmd0WAZrYkcVw2DvDiMZEmFbRrExDhNjbcoFG9an5JWCy4fdIe0E760dnk6nkTvIGznvyB3RnrpGkPlcnZeXftv3jTrM/3T5rjZ9vaLvBLK1z6gf1GK9GKgndB6A8ccwDwmkTM8Zj7OK2OuKd3HedPhNqx6api1Dx+LMf6yPlHpC0V152tPna0/u2rSvujPfgSJtPVpXDj113Y18kLVbXCv2dQ32B/OtnCp13Sernh6o5A5OMgNFKTeV9o2muzY9Z5zyjr8fL+x8Ndm1LOmB5D8Z1Rs9HhZO19pnlMR5R+dVftDa5Rd62wheXM8T3KF4sfACXmmOka6OeufbNptuxeZ+ekR58oiFNs9LdfbuHer04wbAD6xXudhyJ5boPfkkcBz5ck6dPh+XrbDsVIvw9q3jafD/rE/eePSIdnb6RaPT7tPbVhlUBKK/wA44UDgFqry54DoJwzMPq6Y7zygXbF9n6tormGOFl5XSp8Q+bh/25Sbw3rs9p5y217L1tn6fU10Lw9TTV7zDvHa3ggjyrUys2ltXZ6Rz4pWl9FdMjCxq+2uBytt7NeynvQ2E7nkuBKtoiI5LqEkBAQEBAQEBAQEBAQEBAQEBAQEBAQKb0h9JqNJui0lrn4U6etS9th/cReJHjyhEzpCnfZus13HUkabTnlQMOxH7wPqsfr7w/hgjMtrEcmW7e/vcI6Rz+c/j1Wdnofo3QrZSLCcZtsLNbkeyRYTvpgk43SN3piRrLSKViNIjgr29FtRV+rasug5V6pO14dwtQq/xbfM1rnvDhy9mbPk4xGk/D8NDtr6/wBJohZ46fUVP8cX9kfvmkbR1hxW7HmPdv6wg0bZfUr+brsoryQ9lnZ7xxwIq3GYEfxM493OcrvjjvOPKHlbZeuyTNdYtbpHKPP8evx3V0hQFUYUch8z8c8czsrERGkPnMt7ZLTa06zLQK77gw0da2MMjtbGKUqw4EFgCXIOchQcYIJWc+Xaq04Rxl62wdgZtp0vk9mn1nyj95+rXpv8OL7G39XrAXxj8zUAVHUI1hIA5fQ6cczinabzOr6nH2Ls1K7sa6dPz4zPz8tHQaL0C0aAhxZcD7S222MjfWrBFZ/lmNr2tzl6GHZ8WGNMdYhZfmdKor09VacsV1oqAd3BREV1TkyxXhHNaiVavYCAgICAgICAgICAgICAgICAgICAgICBG2hS71stVnZWEYW3dVyvHiQG4E4zjORnGQeUCFsT0eo0xZq1LXv+m1Fh37bD++5444DCjCjoBAtoCBG1+urpTftbdXOBzJLHkqgcWY9w4xzRa0VjWeTl9oauzU5Fg7PT/sMjecfxiOGP4Y4d5bOB24tn8b+j5rtDtmZ1x4P/AG/H5R77QuBxLE4RFBZmPcqjif6DicCddr1pGsvnsOy5dovu441n+85WOh9HGs9bVcE6adTz/wBVh7X1F9XmCWBnBl2m1+EcIfWdn9i4tn0vk9q30jyj95+jpq0CgKoAUABQBgADkAByE5ntsoEDaW0BWMLxc/LxMtWurHLl3eEc2jZWhOe0fnzUHx+kZNp8IUxY/wDVZbSjpICAgICAgICAgICAgICAgICAgIFdr9omtwN0EYyf7S0V1hhkyzW2iXptSrjKnzHUeciY0a1vFo1hukLEBAQECh1vpCCSmlUWuDhrCcVIRwOWHtsOPqr1GCV5zSmO1uTk2nbMWCPanj08VWumO92lrm27BHaNgBVPNa1HCteXLicDeLEZnbjx1o+Y2zbcu0TpPCOkf3i012vdw0wBXre2ezH1MYNp8iBz9YEYi2aI4QjF2da3tZOEdPH+Pv8ABzPpdVVWwrCLdqgMvfeC24Gwd0BCvE4B3QVAznmeOUxF/j8Zd9b22eNIndj/AI10j1mYn1nWVbsfb+q0ZDVWvbWDmzTWOzqy9RUzktU2OXHd7x1lLYI04OnD2nbf0ycvt+X2nRapba0trOa7EV0PergFT9hE5ntom0dphfVTi/U9B/eWrVhkzbvCObTszQZPaWceoB6+Jk2t4Qrixa+1ZcSjpICAgICAgICAgICAgICAgICAgICBVbepyAw6cD5dP6/bL0lz7RXhqp6bipypwZdzRaYnWF3o9rK3B/Vbv6H8JnNXVTNE8JWUq3IFTr9vVoxrrBuvHOqvB3f9Rj6tff6xyRyBkxWZ5M8mWmONbSqNRRbf+tONw/5aokV+VjHDXdeYVT7nWdFMMRzePtHaN7cMfCOvj/BdqFQitFL2bvqU1gFt0cBw4BF6bzEL4za160ji8/FsuXaLez85lmmxi1lQ1hBDliNOhPZ+qucWEjNx45xgLw9k4zOW+a1vJ7uy9nYsPHnbr+HTrWBwAGOkz1l2blej4f6QWtZdqDyc3WjyKsVx8sTtx+5Gj5zauG0W3uv0VmiDKh3+hJHU4lo4RxY5NLW9l9X2be9emppHqhKUVu/IUZ8hmcm7x1e93k7sVjwWOydBvHfb2RyHefwkWsthx68Z5L6ZuwgICAgICAgICAgICAgICAgICAgICBhdUGUqeREQi0axo5bUVFWKnmDNol59q7s6S1whjTt4oxrpDXWDnSgDbv12JC1f7iM9MyJiJa0vavHXh8U2yrUXfrDiqv8AYUMw+D24DN5KE7jvSa4+rPLtk8qPLradNWAd2qvOFUDGWP0VVeLMe4AkzXWIedNb5LdZVr6y60+qpoq95sG1h+6vFaxy4tk8T6qnjKzefBvTZaRxvx+HgnaLUdipWpFXJyzcWZm952YkufE5me71d0ZpiNKxEQ1bSsstC/nNy1HFlFm6DuWgEesoxvIysysueTHBBwZE16JpnmJ9pnR6WXLgajRWFutmmspurPiN9ktHkU+3nKaS6YyVnxcV6UaHtbXu0lWqRnO9bTZp62Uvwy6E3puE44jJBJzgHOdKXtXk5do2fBm42nj1iXno36NX7y26wou628lCDPEeybWyRkHB3VOMqOJ5S83tPNy12bFjnWusz1l2Uq1bU1LjkzD4mNIWi9o8W5NpWj6X2gGRuwtGW8eKRXtpxzUH7RI3IXjaLeKXVtlD7QK/MfLj8pXclpGevin1WqwypBHhK6NotE8mcJICAgICAgICAgIHhgewEBAQEBAQOY2ttFbju6RG1FoYqzphalxkEPafVJDDBVN5h1WWrLDNSJaqfR1346q3I/Y0lkTyZ/bf/iD1EvzYTpXkk6jXaXSBaspWcZSitcuR1K11gsRkjJA68ZOsQymlrcVfdtK+39GooT333XsI8EBKJ3gkt4rJ1lXuqxz4tOn0Kq2/xe0jBtc7z46gE+yv7q4HhIX14aQkwEBAQEBAQEBAQEDKuwqcqSD3iCJmOS00e2COFnEe8OfxErNejopn8LLitwwyDkHkRM3TExMawyhJAQEBAQEBAQEBAQEBAQNNuqReBYZ7uZ+wcZOkqzesc5U23bWcIPye+6guRbXWa1LDHq74sZd+vOcgHjwyCCYmNCtt57XqNUwC06RaUAwO3tQboHAbqUb4I5cN5Y1RNNVXtHSagnd1F77p+jQDQpH1lJs/5/CXji5skzWdNGrSaSusEVoqAnLboA3j3sebHxMsymZnm3wggICAgICAgICAgICAgIEnRaxqzw4r1Xv/ALyJjVemSaS6WpwwBHIgEfGZO6J1jVlCSAgICAgICAgICAgICBiqAcgBnnCNIZQkga7qVcYYZEROiLVi0aSpdXshl4p6w7uv95pFnLfBMclcRjnzlmDyAgICAgICAgICAgICAgSNHpGsOAPVzxboB+MiZ0XpSbS6dFwAByAwPKZO6I0ewkgICAgICAgICAgICAgICBhbcq+0QPMxoibRHNAv2wg9kFj9glorLG2esclbqNp2N13R3Dh8+cvFYYWzWlDMlm306N29lTjv5D5xMxC1aWtyhMXYr44sue7jK78Nf09urw7FfvX7T+Eb8I/T2YHZFnh9sb0I7i7A7Lt935r+MnehHc36PDs233Pmv4xvQd1fof8AxtvufNfxjeg7q/R6Nl2+781/GN6Dub9GQ2TZ3D7RG9Ce4uzGxrO9ftP4SN+E9xZkNiv7y/P8I34T+nt1ZrsQ9XH8v95G+n9PPVuTYq9WY+WBG+tGzx4yk17NrH0c+eT9/CRvS0jFSPBKAxy5SrR7AQEBAQEBAQEBAQEDwmBps1lY5uPtz90nSVJyVjxRbNsVjlk/DH3yd2VJz1jki2bab6KgeeT+EtuMp2ifCES3aFjc2I8uH3Sd2Gc5bT4oxOfOSoMpHMYg0eQJej1YQ+wpGeJ5keRkTGrSl4rPJ0dbhgCOII4GZO2JiY1hlCSAgICAgICAgICAgICAgICAgICAgICAgUWp2u5JC4UZ8z85pFYcls9teCI+usPNz8Dj7pOkM5yWnxaGcnmc+clSZ1AM8oG6vRWHkjfEY++RrC0Y7T4JVWxnPMhfmflI34aRgtPNMp2Mg9olvkJG/LWNnr4pY06opKKAQDjhxlddWm7FY4Q5hmycnmec1cHN5AQOh2JnsuPvHHl/7zM7c3Zg9xPlWxAQEBAQEBAQEBAQEBAQEBAQEBAQEBAQNT6dDxKqT3kCTrKs1rPOGP5HX7i/YI1lHd16MhpkHJF/lEayncr0bAMcpCz2AgICBS63ZByTXxHu8seUvFurlvgnnVW2UMvtAjzGPnyl9WE1mObdpNAzkcCF6sR08O+RMxC9Mc2l0lVYUADkBgTJ2xGkaQyhJAQEBAQEBAQEBAQEBAQEBAQEBAQEBAQP/9k=">
            <a:extLst>
              <a:ext uri="{FF2B5EF4-FFF2-40B4-BE49-F238E27FC236}">
                <a16:creationId xmlns:a16="http://schemas.microsoft.com/office/drawing/2014/main" id="{07EF29CD-4286-13CB-3C27-68A8A1C14A8E}"/>
              </a:ext>
            </a:extLst>
          </p:cNvPr>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pic>
        <p:nvPicPr>
          <p:cNvPr id="59399" name="Picture 11" descr="https://encrypted-tbn0.gstatic.com/images?q=tbn:ANd9GcTHfihCLDBLW9jIF6MinMBYnS4ldYB0GexdllTavAvOfAatY2Fr">
            <a:extLst>
              <a:ext uri="{FF2B5EF4-FFF2-40B4-BE49-F238E27FC236}">
                <a16:creationId xmlns:a16="http://schemas.microsoft.com/office/drawing/2014/main" id="{ADFDDC88-CE7F-DFBF-C1F5-C0F6CBA2F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89050"/>
            <a:ext cx="272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C9C0DBD2-F842-0442-0274-DFC486C5B599}"/>
              </a:ext>
            </a:extLst>
          </p:cNvPr>
          <p:cNvSpPr>
            <a:spLocks noGrp="1" noChangeArrowheads="1"/>
          </p:cNvSpPr>
          <p:nvPr>
            <p:ph type="title"/>
          </p:nvPr>
        </p:nvSpPr>
        <p:spPr>
          <a:xfrm>
            <a:off x="762000" y="3048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Planning Your Trip</a:t>
            </a:r>
          </a:p>
        </p:txBody>
      </p:sp>
      <p:sp>
        <p:nvSpPr>
          <p:cNvPr id="8195" name="Rectangle 2">
            <a:extLst>
              <a:ext uri="{FF2B5EF4-FFF2-40B4-BE49-F238E27FC236}">
                <a16:creationId xmlns:a16="http://schemas.microsoft.com/office/drawing/2014/main" id="{6E514A30-46B3-C708-5430-FA564851C803}"/>
              </a:ext>
            </a:extLst>
          </p:cNvPr>
          <p:cNvSpPr>
            <a:spLocks noGrp="1" noChangeArrowheads="1"/>
          </p:cNvSpPr>
          <p:nvPr>
            <p:ph type="body" idx="1"/>
          </p:nvPr>
        </p:nvSpPr>
        <p:spPr>
          <a:xfrm>
            <a:off x="685800" y="1752600"/>
            <a:ext cx="7772400" cy="4114800"/>
          </a:xfrm>
        </p:spPr>
        <p:txBody>
          <a:bodyPr/>
          <a:lstStyle/>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Research your Destination</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Accessibility Guides</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Chamber of Commerce</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Department of Tourism</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Internet Resources</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Disability Organizations</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Center for Independent Living</a:t>
            </a:r>
          </a:p>
        </p:txBody>
      </p:sp>
      <p:pic>
        <p:nvPicPr>
          <p:cNvPr id="8196" name="Picture 3">
            <a:extLst>
              <a:ext uri="{FF2B5EF4-FFF2-40B4-BE49-F238E27FC236}">
                <a16:creationId xmlns:a16="http://schemas.microsoft.com/office/drawing/2014/main" id="{848CD6F7-E32F-F6A3-3502-24C5572EB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1752600"/>
            <a:ext cx="35052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DBD61C87-3722-CD90-3F54-119278D21751}"/>
              </a:ext>
            </a:extLst>
          </p:cNvPr>
          <p:cNvSpPr>
            <a:spLocks noGrp="1" noChangeArrowheads="1"/>
          </p:cNvSpPr>
          <p:nvPr>
            <p:ph type="title"/>
          </p:nvPr>
        </p:nvSpPr>
        <p:spPr>
          <a:xfrm>
            <a:off x="685800" y="228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Knowing Your Rights</a:t>
            </a:r>
          </a:p>
        </p:txBody>
      </p:sp>
      <p:sp>
        <p:nvSpPr>
          <p:cNvPr id="10243" name="Rectangle 2">
            <a:extLst>
              <a:ext uri="{FF2B5EF4-FFF2-40B4-BE49-F238E27FC236}">
                <a16:creationId xmlns:a16="http://schemas.microsoft.com/office/drawing/2014/main" id="{76269862-1934-19EC-A5CF-EC63AD827C42}"/>
              </a:ext>
            </a:extLst>
          </p:cNvPr>
          <p:cNvSpPr>
            <a:spLocks noGrp="1" noChangeArrowheads="1"/>
          </p:cNvSpPr>
          <p:nvPr>
            <p:ph type="body" idx="1"/>
          </p:nvPr>
        </p:nvSpPr>
        <p:spPr>
          <a:xfrm>
            <a:off x="685800" y="1219200"/>
            <a:ext cx="7772400" cy="4114800"/>
          </a:xfrm>
        </p:spPr>
        <p:txBody>
          <a:bodyPr/>
          <a:lstStyle/>
          <a:p>
            <a:pPr marL="341313" indent="-341313" eaLnBrk="1" hangingPunct="1">
              <a:spcBef>
                <a:spcPts val="7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Air Carriers Access Act</a:t>
            </a:r>
          </a:p>
          <a:p>
            <a:pPr marL="741363" lvl="1" indent="-284163" eaLnBrk="1" hangingPunct="1">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Compliance is required of all carriers flying in and out of the United States.  Domestic and International carriers are required to comply under an amendment called Air 21.</a:t>
            </a:r>
          </a:p>
          <a:p>
            <a:pPr marL="741363" lvl="1" indent="-284163" eaLnBrk="1" hangingPunct="1">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b="1"/>
              <a:t>http://www.pva.org/site/PageServer?pagename=rights_aircarrier&amp;AddInterest=1042</a:t>
            </a:r>
          </a:p>
          <a:p>
            <a:pPr lvl="2" eaLnBrk="1" hangingPunct="1">
              <a:spcBef>
                <a:spcPts val="525"/>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100"/>
              <a:t>The Air Carriers Access Act: Make it Work for You</a:t>
            </a:r>
          </a:p>
          <a:p>
            <a:pPr lvl="2" eaLnBrk="1" hangingPunct="1">
              <a:spcBef>
                <a:spcPts val="525"/>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100"/>
              <a:t>The Air Carriers Access Act: Common Questions about Air Travel for Wheelchair Users</a:t>
            </a:r>
          </a:p>
        </p:txBody>
      </p:sp>
      <p:sp>
        <p:nvSpPr>
          <p:cNvPr id="10244" name="TextBox 1">
            <a:extLst>
              <a:ext uri="{FF2B5EF4-FFF2-40B4-BE49-F238E27FC236}">
                <a16:creationId xmlns:a16="http://schemas.microsoft.com/office/drawing/2014/main" id="{ADB11657-6E4F-F06E-DFE3-EBD0DC47027F}"/>
              </a:ext>
            </a:extLst>
          </p:cNvPr>
          <p:cNvSpPr txBox="1">
            <a:spLocks noChangeArrowheads="1"/>
          </p:cNvSpPr>
          <p:nvPr/>
        </p:nvSpPr>
        <p:spPr bwMode="auto">
          <a:xfrm>
            <a:off x="685800" y="5145088"/>
            <a:ext cx="6553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Times New Roman" panose="02020603050405020304" pitchFamily="18"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defRPr sz="2800">
                <a:solidFill>
                  <a:srgbClr val="000000"/>
                </a:solidFill>
                <a:latin typeface="Times New Roman" panose="02020603050405020304" pitchFamily="18"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defRPr sz="2400">
                <a:solidFill>
                  <a:srgbClr val="000000"/>
                </a:solidFill>
                <a:latin typeface="Times New Roman" panose="02020603050405020304" pitchFamily="18"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defRPr sz="2000">
                <a:solidFill>
                  <a:srgbClr val="000000"/>
                </a:solidFill>
                <a:latin typeface="Times New Roman" panose="02020603050405020304" pitchFamily="18"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Times New Roman" panose="02020603050405020304" pitchFamily="18" charset="0"/>
                <a:cs typeface="Lucida Sans Unicode" panose="020B0602030504020204" pitchFamily="34" charset="0"/>
              </a:defRPr>
            </a:lvl9pPr>
          </a:lstStyle>
          <a:p>
            <a:pPr eaLnBrk="1" hangingPunct="1">
              <a:spcBef>
                <a:spcPct val="0"/>
              </a:spcBef>
              <a:buFont typeface="Arial" panose="020B0604020202020204" pitchFamily="34" charset="0"/>
              <a:buChar char="•"/>
            </a:pPr>
            <a:r>
              <a:rPr lang="en-US" altLang="en-US" sz="2800">
                <a:solidFill>
                  <a:schemeClr val="tx1"/>
                </a:solidFill>
              </a:rPr>
              <a:t>Complaint Resolution Official (CRO)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3B2B0484-57C0-B2A4-4C09-31B8098B84B3}"/>
              </a:ext>
            </a:extLst>
          </p:cNvPr>
          <p:cNvSpPr>
            <a:spLocks noGrp="1" noChangeArrowheads="1"/>
          </p:cNvSpPr>
          <p:nvPr>
            <p:ph type="title"/>
          </p:nvPr>
        </p:nvSpPr>
        <p:spPr>
          <a:xfrm>
            <a:off x="685800" y="228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Packing for your Trip 	</a:t>
            </a:r>
          </a:p>
        </p:txBody>
      </p:sp>
      <p:sp>
        <p:nvSpPr>
          <p:cNvPr id="7170" name="Rectangle 2">
            <a:extLst>
              <a:ext uri="{FF2B5EF4-FFF2-40B4-BE49-F238E27FC236}">
                <a16:creationId xmlns:a16="http://schemas.microsoft.com/office/drawing/2014/main" id="{202BE34B-0F84-0C74-11C3-21DAA129814C}"/>
              </a:ext>
            </a:extLst>
          </p:cNvPr>
          <p:cNvSpPr>
            <a:spLocks noGrp="1" noChangeArrowheads="1"/>
          </p:cNvSpPr>
          <p:nvPr>
            <p:ph type="body" idx="1"/>
          </p:nvPr>
        </p:nvSpPr>
        <p:spPr>
          <a:xfrm>
            <a:off x="685800" y="1447800"/>
            <a:ext cx="7772400" cy="4114800"/>
          </a:xfrm>
        </p:spPr>
        <p:txBody>
          <a:bodyPr/>
          <a:lstStyle/>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Medications</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Personal Care Supplies</a:t>
            </a:r>
          </a:p>
          <a:p>
            <a:pPr marL="341313" indent="-34131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List of the following in case of emergency:</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Physicians’ Names, Numbers, &amp; Addresses</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Medications</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Medical Diagnoses</a:t>
            </a:r>
          </a:p>
          <a:p>
            <a:pPr marL="741363" lvl="1" indent="-284163" eaLnBrk="1" hangingPunct="1">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a:t>Insurance Information</a:t>
            </a:r>
          </a:p>
        </p:txBody>
      </p:sp>
      <p:pic>
        <p:nvPicPr>
          <p:cNvPr id="12292" name="Picture 3">
            <a:extLst>
              <a:ext uri="{FF2B5EF4-FFF2-40B4-BE49-F238E27FC236}">
                <a16:creationId xmlns:a16="http://schemas.microsoft.com/office/drawing/2014/main" id="{FD0B7FD9-FE09-187A-7EDC-28D09135F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962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animEffect transition="in" filter="wipe(up)">
                                      <p:cBhvr additive="repl">
                                        <p:cTn id="7" dur="5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additive="repl">
                                        <p:cTn id="11" dur="1" fill="hold">
                                          <p:stCondLst>
                                            <p:cond delay="0"/>
                                          </p:stCondLst>
                                        </p:cTn>
                                        <p:tgtEl>
                                          <p:spTgt spid="7170">
                                            <p:txEl>
                                              <p:pRg st="1" end="1"/>
                                            </p:txEl>
                                          </p:spTgt>
                                        </p:tgtEl>
                                        <p:attrNameLst>
                                          <p:attrName>style.visibility</p:attrName>
                                        </p:attrNameLst>
                                      </p:cBhvr>
                                      <p:to>
                                        <p:strVal val="visible"/>
                                      </p:to>
                                    </p:set>
                                    <p:animEffect transition="in" filter="wipe(up)">
                                      <p:cBhvr additive="repl">
                                        <p:cTn id="12" dur="500"/>
                                        <p:tgtEl>
                                          <p:spTgt spid="71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additive="repl">
                                        <p:cTn id="16" dur="1" fill="hold">
                                          <p:stCondLst>
                                            <p:cond delay="0"/>
                                          </p:stCondLst>
                                        </p:cTn>
                                        <p:tgtEl>
                                          <p:spTgt spid="7170">
                                            <p:txEl>
                                              <p:pRg st="2" end="2"/>
                                            </p:txEl>
                                          </p:spTgt>
                                        </p:tgtEl>
                                        <p:attrNameLst>
                                          <p:attrName>style.visibility</p:attrName>
                                        </p:attrNameLst>
                                      </p:cBhvr>
                                      <p:to>
                                        <p:strVal val="visible"/>
                                      </p:to>
                                    </p:set>
                                    <p:animEffect transition="in" filter="wipe(up)">
                                      <p:cBhvr additive="repl">
                                        <p:cTn id="17" dur="500"/>
                                        <p:tgtEl>
                                          <p:spTgt spid="7170">
                                            <p:txEl>
                                              <p:pRg st="2" end="2"/>
                                            </p:txEl>
                                          </p:spTgt>
                                        </p:tgtEl>
                                      </p:cBhvr>
                                    </p:animEffect>
                                  </p:childTnLst>
                                </p:cTn>
                              </p:par>
                              <p:par>
                                <p:cTn id="18" presetID="22" presetClass="entr" presetSubtype="1" fill="hold" nodeType="withEffect">
                                  <p:stCondLst>
                                    <p:cond delay="0"/>
                                  </p:stCondLst>
                                  <p:childTnLst>
                                    <p:set>
                                      <p:cBhvr additive="repl">
                                        <p:cTn id="19" dur="1" fill="hold">
                                          <p:stCondLst>
                                            <p:cond delay="0"/>
                                          </p:stCondLst>
                                        </p:cTn>
                                        <p:tgtEl>
                                          <p:spTgt spid="7170">
                                            <p:txEl>
                                              <p:pRg st="3" end="3"/>
                                            </p:txEl>
                                          </p:spTgt>
                                        </p:tgtEl>
                                        <p:attrNameLst>
                                          <p:attrName>style.visibility</p:attrName>
                                        </p:attrNameLst>
                                      </p:cBhvr>
                                      <p:to>
                                        <p:strVal val="visible"/>
                                      </p:to>
                                    </p:set>
                                    <p:animEffect transition="in" filter="wipe(up)">
                                      <p:cBhvr additive="repl">
                                        <p:cTn id="20" dur="500"/>
                                        <p:tgtEl>
                                          <p:spTgt spid="7170">
                                            <p:txEl>
                                              <p:pRg st="3" end="3"/>
                                            </p:txEl>
                                          </p:spTgt>
                                        </p:tgtEl>
                                      </p:cBhvr>
                                    </p:animEffect>
                                  </p:childTnLst>
                                </p:cTn>
                              </p:par>
                              <p:par>
                                <p:cTn id="21" presetID="22" presetClass="entr" presetSubtype="1" fill="hold" nodeType="withEffect">
                                  <p:stCondLst>
                                    <p:cond delay="0"/>
                                  </p:stCondLst>
                                  <p:childTnLst>
                                    <p:set>
                                      <p:cBhvr additive="repl">
                                        <p:cTn id="22" dur="1" fill="hold">
                                          <p:stCondLst>
                                            <p:cond delay="0"/>
                                          </p:stCondLst>
                                        </p:cTn>
                                        <p:tgtEl>
                                          <p:spTgt spid="7170">
                                            <p:txEl>
                                              <p:pRg st="4" end="4"/>
                                            </p:txEl>
                                          </p:spTgt>
                                        </p:tgtEl>
                                        <p:attrNameLst>
                                          <p:attrName>style.visibility</p:attrName>
                                        </p:attrNameLst>
                                      </p:cBhvr>
                                      <p:to>
                                        <p:strVal val="visible"/>
                                      </p:to>
                                    </p:set>
                                    <p:animEffect transition="in" filter="wipe(up)">
                                      <p:cBhvr additive="repl">
                                        <p:cTn id="23" dur="500"/>
                                        <p:tgtEl>
                                          <p:spTgt spid="7170">
                                            <p:txEl>
                                              <p:pRg st="4" end="4"/>
                                            </p:txEl>
                                          </p:spTgt>
                                        </p:tgtEl>
                                      </p:cBhvr>
                                    </p:animEffect>
                                  </p:childTnLst>
                                </p:cTn>
                              </p:par>
                              <p:par>
                                <p:cTn id="24" presetID="22" presetClass="entr" presetSubtype="1" fill="hold" nodeType="withEffect">
                                  <p:stCondLst>
                                    <p:cond delay="0"/>
                                  </p:stCondLst>
                                  <p:childTnLst>
                                    <p:set>
                                      <p:cBhvr additive="repl">
                                        <p:cTn id="25" dur="1" fill="hold">
                                          <p:stCondLst>
                                            <p:cond delay="0"/>
                                          </p:stCondLst>
                                        </p:cTn>
                                        <p:tgtEl>
                                          <p:spTgt spid="7170">
                                            <p:txEl>
                                              <p:pRg st="5" end="5"/>
                                            </p:txEl>
                                          </p:spTgt>
                                        </p:tgtEl>
                                        <p:attrNameLst>
                                          <p:attrName>style.visibility</p:attrName>
                                        </p:attrNameLst>
                                      </p:cBhvr>
                                      <p:to>
                                        <p:strVal val="visible"/>
                                      </p:to>
                                    </p:set>
                                    <p:animEffect transition="in" filter="wipe(up)">
                                      <p:cBhvr additive="repl">
                                        <p:cTn id="26" dur="500"/>
                                        <p:tgtEl>
                                          <p:spTgt spid="7170">
                                            <p:txEl>
                                              <p:pRg st="5" end="5"/>
                                            </p:txEl>
                                          </p:spTgt>
                                        </p:tgtEl>
                                      </p:cBhvr>
                                    </p:animEffect>
                                  </p:childTnLst>
                                </p:cTn>
                              </p:par>
                              <p:par>
                                <p:cTn id="27" presetID="22" presetClass="entr" presetSubtype="1" fill="hold" nodeType="withEffect">
                                  <p:stCondLst>
                                    <p:cond delay="0"/>
                                  </p:stCondLst>
                                  <p:childTnLst>
                                    <p:set>
                                      <p:cBhvr additive="repl">
                                        <p:cTn id="28" dur="1" fill="hold">
                                          <p:stCondLst>
                                            <p:cond delay="0"/>
                                          </p:stCondLst>
                                        </p:cTn>
                                        <p:tgtEl>
                                          <p:spTgt spid="7170">
                                            <p:txEl>
                                              <p:pRg st="6" end="6"/>
                                            </p:txEl>
                                          </p:spTgt>
                                        </p:tgtEl>
                                        <p:attrNameLst>
                                          <p:attrName>style.visibility</p:attrName>
                                        </p:attrNameLst>
                                      </p:cBhvr>
                                      <p:to>
                                        <p:strVal val="visible"/>
                                      </p:to>
                                    </p:set>
                                    <p:animEffect transition="in" filter="wipe(up)">
                                      <p:cBhvr additive="repl">
                                        <p:cTn id="29" dur="500"/>
                                        <p:tgtEl>
                                          <p:spTgt spid="71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538D3290-3F7C-5793-0BD7-AED3160B13FA}"/>
              </a:ext>
            </a:extLst>
          </p:cNvPr>
          <p:cNvSpPr>
            <a:spLocks noGrp="1" noChangeArrowheads="1"/>
          </p:cNvSpPr>
          <p:nvPr>
            <p:ph type="title"/>
          </p:nvPr>
        </p:nvSpPr>
        <p:spPr>
          <a:xfrm>
            <a:off x="650875" y="122238"/>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Making Airline Reservations</a:t>
            </a:r>
          </a:p>
        </p:txBody>
      </p:sp>
      <p:sp>
        <p:nvSpPr>
          <p:cNvPr id="14339" name="Rectangle 2">
            <a:extLst>
              <a:ext uri="{FF2B5EF4-FFF2-40B4-BE49-F238E27FC236}">
                <a16:creationId xmlns:a16="http://schemas.microsoft.com/office/drawing/2014/main" id="{16ABA6B4-8E6D-E275-4416-D44C37FEEC7B}"/>
              </a:ext>
            </a:extLst>
          </p:cNvPr>
          <p:cNvSpPr>
            <a:spLocks noGrp="1" noChangeArrowheads="1"/>
          </p:cNvSpPr>
          <p:nvPr>
            <p:ph type="body" idx="1"/>
          </p:nvPr>
        </p:nvSpPr>
        <p:spPr>
          <a:xfrm>
            <a:off x="500063" y="1295400"/>
            <a:ext cx="7772400" cy="4114800"/>
          </a:xfrm>
        </p:spPr>
        <p:txBody>
          <a:bodyPr/>
          <a:lstStyle/>
          <a:p>
            <a:pPr marL="341313" indent="-341313" eaLnBrk="1" hangingPunct="1">
              <a:lnSpc>
                <a:spcPct val="90000"/>
              </a:lnSpc>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Talk with Travel agent or make your own reservation by calling the airline directly or making reservations.</a:t>
            </a:r>
          </a:p>
          <a:p>
            <a:pPr marL="341313" indent="-341313" eaLnBrk="1" hangingPunct="1">
              <a:lnSpc>
                <a:spcPct val="90000"/>
              </a:lnSpc>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Make sure all information is recorded in your computer record</a:t>
            </a:r>
          </a:p>
          <a:p>
            <a:pPr marL="341313" indent="-341313" eaLnBrk="1" hangingPunct="1">
              <a:lnSpc>
                <a:spcPct val="90000"/>
              </a:lnSpc>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Request bulkhead seat</a:t>
            </a:r>
          </a:p>
          <a:p>
            <a:pPr marL="341313" indent="-341313" eaLnBrk="1" hangingPunct="1">
              <a:lnSpc>
                <a:spcPct val="90000"/>
              </a:lnSpc>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Direct Flight vs.                                        Connecting Flight</a:t>
            </a:r>
          </a:p>
          <a:p>
            <a:pPr marL="341313" indent="-341313" eaLnBrk="1" hangingPunct="1">
              <a:lnSpc>
                <a:spcPct val="90000"/>
              </a:lnSpc>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a:t>	</a:t>
            </a:r>
          </a:p>
        </p:txBody>
      </p:sp>
      <p:pic>
        <p:nvPicPr>
          <p:cNvPr id="14340" name="Picture 5" descr="http://rkkwan.zenfolio.com/img/s3/v26/p480640210-4.jpg">
            <a:extLst>
              <a:ext uri="{FF2B5EF4-FFF2-40B4-BE49-F238E27FC236}">
                <a16:creationId xmlns:a16="http://schemas.microsoft.com/office/drawing/2014/main" id="{66660BA1-6B84-1F58-20E0-972AC9873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3200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7" descr="data:image/jpeg;base64,/9j/4AAQSkZJRgABAQAAAQABAAD/2wCEAAkGBxISEhUSExMVFRUXFRgVGBcYFRcVFRcVFRUXFxcVFRUYHSggGBolHRcXITEiJSkrLi4uFx8zODMtNygtLisBCgoKDg0OGhAQGy0lHSUrLS0tLS0rLS0tLS0tLS0tLS0tLS0tLS0tLS0rLS0tLS0tLS0tLS0tLS0tLS0tLS0tLf/AABEIAO0A1QMBIgACEQEDEQH/xAAcAAABBQEBAQAAAAAAAAAAAAAGAAMEBQcBAgj/xABKEAABAwIDAwcIBQkHBAMAAAABAAIDBBEFEiEGMUETUWFxgZGhBxQiMlKxwdFCQ2JykhUWIzNTgrLC4QgkRIOTovA0Y7PxRXPi/8QAGQEAAwEBAQAAAAAAAAAAAAAAAAECAwQF/8QAJhEAAgIBBAICAQUAAAAAAAAAAAECESEDEjFRE0EiYTIEM1Jxgf/aAAwDAQACEQMRAD8A3FJJJACSSSQAkl5keGgkkADUkmwA6SgDajyrUtNdkDTUyD2TliB6X8ewHrQBoKi1OIwx+vI0dF7nuGqys7U1dYGlr3WeAQyMEb+Fhqe1T6HZStl1cBGDxedfwi577KtvZnvfpBlPtVAPVu7wHioM22A4NaOskpik2Cb9bO93Q0Bo7zdWtPslRs+qzHnc5zvC9kfEPmyll2vd7QHYFGdtVIdzz2f0RpDhUDPVhjHUxvyUpsYG4AdQRuXQbH2Z8doZzu5U9jvkmnY7U803c/5LSEkbg2fZmLto6kcZR1h3xTf541LfpntA+K1JNyQNdva09YBRuDY+zOYtvKkb2sd1gj3FWVL5Qm/WQEdLHA+Dre9EtTs/Sv8AWgj6w3Ke9tlUVmwlM71C+M9BzN7na+KLQVNeyxwzaelnIaySzzua4FpPQOB7CrlYtt3sJiTYh5naWzg4mN/JygN1GVptx10dfRCuBeVXFaB/I1QMwboY5wWTAdElr/iBSZUbrJ9JpIT2N8oNFiItE8sltcwyWa/rbweOkeCLEihJJJIASSSSAEkkkgBJJJIASqsex2KkZmebuI9Fg9Z3yHSnMaxQQMvvefVHxPQgajwSWulL3uOW/pv4/dZ/ywQBQYrXV+KyckwEs38m30Y2jnkdx6z2BEuzvkqpo7Pqjy79+TVsTT1DV/bp0I6w3DooGCOJga0c28nnJ4lSkAMUtFFELRxsYN1mtDRYbtwT6SSAEkkkgBJJJIASSSSAEkkkgBJJJIASp9o9mKSvZydTC2QcHbnt6WPGoVwkgD52208ltRh584pnOmgac2YaTQ24uy7wPbba3MN6MPJx5SnPy01c65Ngyc2F+ZsvC/2u/nWsELJPKNsE2LNV0zbMveWMDRt972Dg3nHDfuQBriSz/wAmW0xkaKSZ13tH6NxOrmj6BPEgeHUtAQAkkkkAJJJJACXmR4aCTuC9KJX6i3agAdnpnVM2vHf9loRRS07Y2hjRYDd8z0pjDaYNBPF3u4KYgBJLyXDnCDfKP5QIcLiGgknkB5OO+mn03kbmjvPDiQAGbnAC5Nhzncq6TaCjabOqqcHmM0YPvWK0Ox+M40eXxCofTwO1EZBHonUBkAIDRbi7XrRrg/kfwmEDPFJUOH0pZDb8DMrbdYKKFYf0tdFJ+rkY/wC69rvcVIQ5SbH4fEQ6Ohp2uG5wY0O/Fa6vWkgWFgB1lOgseSTOY8/glc858EUFjySZt195SyjmRQWOPfYcL9Jt4oXxigxOfSOuhpG/9un5aT/UkeB3NCJQBzeC8SVDW+s5o6yAigsy/EfJniUhzflypJ6WSMH+yW3gqKfZjaegJfT1bqloN7cqZCR0xzjwBJWzHE4RryjOxwPuTbsYi4Fx6o3n4IoVrszzYjyt8rKKPEYvNqgnKHEFjHO4Ne12sbj06Ho0Wp3PQgvbDCaHEYyyenkLgPQla1rJWfdc47ug3Ci7I41U08fmdS0yviH6KYuDeVgBsC7f6bdAd+9pubp7WJzj2H2vP4Ly+MEEHUEWI0sQeBQ7LtHJwiYOt5P8oVbU7XzxubmjjLCbG2YO7LmyeyRPlh2DWM4O6hq/0dw24kiOugv6vZu6lqGH1gkZHI3c9t7b7HiO+4VRtpRCSEPtrG4H912h8bHsXjYt5ylh+jqP3v6+9SWwoSSSSKEkkkgBKNON5UlMVLfRPUmhPgbjOm8+4LtgmIXaKi2oqXh0bGuLWuDibEgktLbAka21VJW6MnJKNhDPMyNrnuIa1rS4ndYNFye5Z5spgMc1Q7F8QLDNKc0EUjhanhH6u7XHSS1j0EniSpXINeLOGYHffW/ep8LANwA7FfiM/P0gjOLQ/tAfu3d/DdOR1zXC4v2tLfBwCp6RtyrRkalxSNITcsnZq626NzuotA8SF488lO6No+9J8mlOGNN2slgcm/R3lJj+zb+J3yXckx3ytHVH83FONK9gp0QpMZ82ed80nZkb7mryaIcXyn/NePAEKVdcJSG2Q3YfFxYD967v4rptlJH9GNjepoHwUqU30TkcadhGNkfk0zLGrAxpiViSZUo2iqeokrR3bvcpk4sSokhW6ON4IkqqapmeenZzyt7swVrKoWGszV8I9kF3cHH5InwOCuSDuvZnje3nafcqjZluWQ9LSO4gq4cVXYA7Vc9HdYQJJJKShJJJIA8SusCeYEqohxnPIISy2YO1zczSd1uhXEguCOgoRiOWpiP2rfiBHxVJESZc07tO1U+1TdIncznN/E0n+VWjDZzh0/FV+0YvDfme0+NvirX5GPMCmiKmxFV0TlMictzlLjDN5VzExUWFv9K3OERwDRYanJ2aOYnDGmJYlH2l2hp6CA1FS/IwENGl3OcdzGNGpOhPUCdwKENnvK/htZKIbyQOcbN5ZrWtcTuGdriGnrss7NmgwabaJwOXKhlk2HK1k554Y9dcJTeZcLk6Jscgbc3U5rFCM7Io3SyODWMaXucdzWtFyT2LFTt1imNV/muGyeaxAOdfQO5NpAMkjrE7yAGt9odazbOmKN4LVFnahjZGuroJ/MMRkZM90ZlgqGC3KsYQ2SN7bCz25mnpDuhFNUhDZRVp9JQZCpNW+7ioUjl0x4OCbyxiUrmzMd6uR3sx277D5puVymbKM1lfzkD3lKfBWl+QT3VTgUnpH7x96fxLFIqaMyzPDWN7STwa0DUk8yG9hNoIqhzg3MMhbmzNsPSvax3H1SsTp9mipLjXA6jULqg1EkkkgBIMx0GN+YfRdmHYboxe6wug/aeITsex257S3TQi4tcdKqJE+CyfM10hc0ghwBBBvvAKYxYXheOi/cb/AAWNbO1stFNmF7NcWyMv6LgDY6c/EFbLyrZI7tN2vZcHnDhcHxV2ZJcgxC5S43qtjcpcb1ucZaU02Ug8yLqOQEIGjer3BK+xyHs+Sz1I2rOjRnTpmWf2lat3KUcVzkySSW4FxLW37AD3levJVjeBxYa6Or5Bs138sJWZnSNJOXJocwy2FhxB57q1/tFYI6WlgrGAnkHlj7cI5bWcegOa0fvrC24POac1YjdyAk5IyaZRJYHLz7iOjVc52H0R5JtqhXUskRLi6neWNzG7zTuJ5EvPFwAyk8ct0YZ1h39nyRwqqkfRNOCesPFveVtHKLWBz6xKzpF6jcouZ1dGFgf5d8XdDhjYmm3nErWO1t6DAXnxDR2lYTsvtHUYfOKincA8AtIcMzXNdva4cRoD2Bbf5XuS5CknnhM8EFT+mjDiwlkjCAcw3ekG99l8/wBY9jpHujaWMLnFjC7MWtJOVpdxsLC6wapnbF2rNZ8nu19ZimOU0s5b+jjmAaxuVjWGM3sCSbk5dSeAW54jNYErHf7PezbmCXEZBYOaYYb8RcGR/VcNaD0OWkYpW5jYbh4lVCNsnVntREleokr16keosj10nAeZXK52eZlivzuJ9w+CHy65sifDRaNo6L95us5m2j7M/wDKRWmWcQ39GJo0+24XJ7rDvU3yfU4ZDfi9xd2eq3wbftQPtLiN6qodf61/c0kD3LQNnCI4mAmwaxoPcFmjVmiYU/SysVQ4LVh1rK+UM2i8CSSSSKGqk+ihXFjvRPX+oUBV7n8p6JNuPNZXEy1GZ7tP+jqHHg8B3aPRPuae1Hfk8xDlaQAm5je5nZ6zfB1uxAPlFdl5N/2nN7wD/KrXyN1+bzmPmMb+/M34J+yVxZeVByyOHM4+9OxSJjG/Rnd02PeEzFKt1wccuS2jkUhkiq45FJZKmIIosRZJG6CoaHxvaWOBFwWkWIIWPbS+Smpa5zaGdslM5+cRPlyOY7d6TT6LiBpm32WjMkTrZFm9NM3jryWCl8nOyn5Nhfnc108ts5bfK1rb5WNJ36kkn5ItEigNlXoSqlFIiU3J2ydyi5yiicquGVOibHK6Bk0b4pWh8b2lrmncQerceII1BAIQRR+SvDWS8o8zyNBvyRc0N6i4AOIRiZU26VJwT5KjqSjwT5K2zGxxtEcbQGta0WAaNAABuCgPkTTpEy+VNJLgmUm+Rx8ijSSLw+VRpJUySVSek8dpRVFoAOYAIWwEZnuPMB4n+iJsyznydGlhHzftBVEVNSDwnm/8jlsWEsD2Bp3ED/2sw8p2zssdbJNGwujmdm9EXIe71mkDnIJ7VoOyNSeQidICw5G3DgQQQLHQ6rOKd0azapM0HZ6mLSASCidA+E7TRxvs5pynTPxHTl5vFGsMrXtDmkFpFwRqCEpprkvTkmsHtJJJQaHHtuLIRxyItJB/9ovVRj2KwQtyygPcdzLAnrN9w6VUeSJ1WTAvKtLaOMcTJfsDT81ZeQ6keGVE7r5XlkbenJmLrfiCIcegp6tzTJTRBrTcADXW17u47giHD4mRsDGNaxrdA1oAaB0ALRwfLMVqJraij2q0maednuJVbFKrHbXTkndLm/wn5ofjmWkeDnmvkXMcqkMlVPHMpLJlRBbMlXuSpytLjc2BNhqdBfTpVYyZPNmQByk2nppALPLb6jM1zd/SRZWsVS13qkHqN1XbKUUZe6mcBcXfF9qMm5YOlhNreyW9KKmbONG4W6krRW1+iqznpXfS5j3FXjMGI3Od+IrpwO+8k9ZJS3Ie1gvU1zWb7k8wFyhjG8bqyx3JMELQCS93pPsBvA9Vp71p4wBnMELbaRRtLKVtsz7SS/ZhabgHpe4AW5g9G5MNrWWQsJLmwRB5Ln5G5iTclxFyT2p58qivmTL5lRBIklUWSVMyTKNJMgAs2UF2yO+0B3C/xVpXV7Im5nHoAGrnHmA4qj2fqnCnyRsLnl5JcQRG3cBc8TYbgp8dGG3keS+Qi2Y8L8GD6IWTyzpjiJCOz9XKRUOiJuLtaCDlB6L3LlDljc02cCCOBFj3LW6WPKxreZoHcFFxfCo6hha8C9vRd9Jp6DzdCS1eypfp7WDK0Q7I40YZBE4/o3m33XHcR0HcVRTwlj3MO9pLT1g2XCxbNJqjmjJxdo2BJV+BVfK08bzvLbHrGh8Qurjao9FO1ZE2lxrzdga3WR3q9A4uKAZMziXOJJOpJ1JPSp2KVBnqJH8Mxa37rTYfPtUeoFgumEaRw6s9z+iA/eryjkuOwFTtltm2yNE0wu0+qzgR7TujoXjF4wyoe0Cw0IA0GoB0Q5J4HGDjUmDe3H/TtdzSjuc13yCDop0abXsLqOWwuW5X9jXtuewErN4qhJCmsl9HOpDJlRx1PSpUc19yqzMuWTp1s6rImvO5jz1NJ+CmRUVQd0Mp/wAt3yTsKJXK6hwJa5pzNcNHNcNxBRzge2UbgGVHoP3ZwP0bukjew+HSgePBqs7qeX8JHvT7Nnqw/UOHWWj3lTKnyXDdHhGswVEbxdj2OHQ4H3Ls1RGwXc9jR0uA95WVs2bq/YDeuRg+K9fmzUne6Idco+F1Gxdm3kl/EK8c2ziYC2ntI/dmIIjb087uod6A31BLnPc4ue85nOO9x6fcBwRLgOANjeXVDoXjL6IDy6zr7yC2x0XMYwds1wySOLmdlzW/dATTS4IlGUssFnTqPJVAbyrobFs+nWk9UTrd2YJ5myNOP8Q/shA97lW4nxsGHVCjyVCMvzVpOMs56gwfNOQbM0LSHETSWN8rntDT15Wg27UtyDYyzwtmSjphzszn945vinom5nsb7T2jxF1yrqs5GgAAsAOACewNuapjHNmcexpt4qTV9Bukkq7HcTbTxlx9Y6MHO75BZJWdLaStgJjQDqmYjdnI7tD4qBIFLDTvOpOp6SdSVFn5hvOgHSutHmvLsPdix/dW/ef/ABFJWGEUnJQxx8WtF+s6nxJSXJJ2z0YKopGc0OhN9916xAaKRjdMYal7eDjnb1O18DcJpzrhdadnntU6NEwpwMMZbu5NtvwhCu17ctQ13tMHgSPkvWyeNCP+7yGwv+jcdwvvaebXd1okxXC2VDcr7gjUOG8Fc/4yydf7kMcgNFOWm4PxFjvBHELwGwDUU1KDz8hH8kQjYxv7V34R8043Y6LjI/8A2j4Krj2Rtn0D7awN9VkLeqKMfyr2MWeNzwOprR7giFuyMHtSHtHyTrdlKbmef3j8Et0R7NQGTi8n7V3em3Ym8/WP/E5FzdmaUfVk/vO+acbs9TD6odpcfijdEfj1PoCHV59px7SmDiI+0f8AnWifa3DYYoA5kbWnOBcDWxB0QlyCeGrRFNOme/ygPZPguflH7PivPILvIIGe4qwu0y/FSWiU7o3H913yT+y8dquL949zHLREOVegjByvJm7aaoO6F/4HJwYfVH6l/wCG3vWiJKfJ9F+H7M+bhFWfqj/tHxTjcArD9C37zPmi+or7GzRe3HgvLK8/Sb3fJPe+heKPbBVuzdWfZH7/AMkQ4Bgnm93OOaR2hPADmCl1WLwxtzveAOb6RPMG70K4ptbJJdsDcjfaPrnqG5qPlIK09PPsI8axyKnGpzP4MG/rPMEDz1ElRJykhueA4NHMAmI4Lm7jcnUk6k9ZUoyBoWkYKJhPUc/6PFQ6ytNkMJMj+XePQafR+04ceoe9M4Lgb6kh77ti59xf0N6OlHkMQa0NaAABYAbgAp1J1hGmjpW9zPaSSSwOspdp8H84ju39YzVvSOLT1+9Z+HkEgixBsQd4K1pUO0OzjKj022bLz8HdDvmtYTrDOfW0t2VyAMpurrBNqpIbMkvIzdv9No6Dx6j3qmraOSJ2SRpaencekHiFdbN4TmtK8fdH83yWsqrJzw3KWAxbijXNBYCbi+oy26wm3VknR3LvosbcqBJOT0Lno63JlzR1QeOYjePiFJQ22Qg3BIPRou8s72nd5RQ1qBGkh5lS8bnHvv71a0NaH6HR3v6kqGpplXtx/wBMP/sb8UNciiTbn/pf8xnvVXyK0j+JlNfJlfyK7yKn8ku8kmKhrZ9n98Z0MefCyL6qsazTeeb5oSwx+SrvbdCbdZdorSS+86kqZK2VCVJkx2Ku4NA7yvBxN/R3H5qGklQbmemyEKVT1Q3OHaoaSBJkvEKBjwQQCCg2vozC6x1B3H4daM4Jrt14KLV0TJiGPvYuG7Q9hVRlQtSClwCMGd7gxjS5x4D/AJoinB9lbWfUWceDB6o+8fpdW7rRBQ0EULcsbA0eJ6zvKkolqN8FQ0Ess41oGgXUklkbiSSSQAkkkkARcRpY5GESNDgATr8DwVZSgNAA3AWV49twQeOiqn0DxusR3KkyJLNkarkuQEwoWLYzDBM2B7vTPrEeqz2Q4858FMTMnyemtuk1Jh1XuoFtUAccyy6Y7jT5Jxhu3VN070DBuswtgNpKpwB1DXu4X+0detW/nkR+sZ+NvzVNt+xgYyRxAs+1z9of0QUKmP2gquyUq4NPFTF7bfxBLzmP22/iHzWZCoj9odxXDUx3tc332yuJt1WQO2arRRscS9pBvYXBvuvp707NvQpsJibTnh10OcXa5uh0O8c9u9FU5tqkHo8lqRapMjdLrro7hIdEImy65wAJJsBqSdwC5VkMa53MCe4IIqpqirZkfLkFtRG0NDjwzXubdCCS4p9s4MzmuDgAfRcBmDhzkbwoeMbaC2WnzB2hzkAWseDePagymom+k2W+dji1wLja44gX3EapurbC2xjy5hwaLlw4g2TA3TZrGm1cDZRo71Xt9l43jq4jrVssT2O2gNJMH3JifYSD7PBwHON/eFtUcgcA4G4IuCNxB3EKGjaErR6SSSSLEkkkgBJJLhKAOob2z2lbRx2bYzPHoDflHtuHMOHOe1TNo8fjpIi92rjoxvFzvlzlYxiFdJPI6WR2Z7jcn3ADgBuAVJGc51hEeqqCSXvJc5xuSdS5x51c4PjksbAxswd0GzgOht9QAnNmJKVgMksgEp0aHAgMb1kWLjxUvEIIJNW8m/qylUZFtsnK+SSWV7nOcQwan0QBm9Vu4diucarjG1trXc9jBfpcL+F0I7MVMdPK4O9EPFtxtduoJA3DfqpOO1vKyxlhOSMh2m5xuCd46LICw0adExSyAi4Olz3gkHxUZ+IMyFwcDpoON+AsqHBJKiEkOLXsJJIsWkE7yNSgdj/lB1pgLXvLHpz2u4+AKEIpH3/VPPUW/NEm0EstRKyJjG2a0yHM4i5PojcDwzKPFQVDfqmH/M//ACgGN0Vdl/w83Y1p+Kh1NcHVT38jKP0LG2LRmGrjci+5XkTqhv8Ahwf80fJQozM6eZ3IC9o2kcoNLAnfbXemBXwYg6ORsjYpNDusBccRv5loMdW10YkB9EjNc8BxuhR9NOfqWDrl+TU2cPqSMuVgaeHKOI7sqQiwwvbEPzCRhYA5wDh6QIDiBcbxorD844QNC53U0/GyE6PCpc8jLxgtIducdHDhu4gqwbgsvGUD7sY+JKKGedoNopJByTG8mHg3edSQN7QNwv28VWUtC93rTSW+yQzxAup2KYI4Rl/KSOLPTt6I0HrAZRvtdSocDhcA7KXAgEZnOcLHoJQIHsVw+niex+ZrgfReHvzu+y/U303dqdY5m6ONzvussO82CJPyRHlLRG0AixsAN6gUtVHG0smkaHMOXUi7h9Fw57jxumAL1VM5jtWFjXEloJBseI07+9aB5Ndob/3SQ7tYiebeY+zeO3mQvjOJwSMLGhzjvBAygOG4+la4VLBK5jmvacrmkEEcCNQQk0NOnZ9CJKk2Ux1tXAH6CRvoyN5nc46DvH9FdrM3TsSSSSBnl7rKJLKVLe26iyxJomVmG+UHGqmOslE9PM6NpAjkY0mPkyARa9gDrrrvuqCn2jpn/WZTzOBb47l9CzQKjxLZqlm/W08L+l0bSe+11aRi69oyeKpY71Xtd1OBToYDwHci2u8mWHPNxAWHnY97e4Xt4Krl8mMbTeKqqmdGdrm91gq2sm4ldFHxBIO7QkadhUyJ7xue7vB94TT9hq5n6uvuOZ8LT3kFNyYDizPVfSyfea9vuRtfQWuy1hq5huf3safdZTYsSnHGM9bCP5kOchirN9NA/wC7KW/xLgrsRbvw4npbOwor6C/tBPBXSiR0mSMlwa22ZwADb9B51Nbi8v7KP/UcP5EHjHaseths/Y5rvgvQ2omG/Dav8N0h5DEYs/jCOyT5tCj0ta5j5XmEnO4EAPboA0D3goX/ADwkH/x1Z/prydsZOGHVn4P6IwPIZHGf+w78bPmvDscP7A9rx8AUGO2rqT6uGVJ6wR/KmnY/Xu9XC5u0kfyoDIVnFXiYyiJurA0jlD9E3B9TpK9P2il4RRjreT8EHmtxd3q4bb7zx8SFxtHjr/8ADQM63C/8ZQH+oJZsfqD+zH7hPvcq0YlO1oYJXBo0AAaLDmva6r/zWxx++Smj6jc/wFPs8m+Iv/WYg1v3WE+7KjPQY7Gqiokd6z3u63EjuvZQ31EbN7mN6yAr2DyPtd+urqh/VZv8RcrWi8j+GM9Zssv35SP/ABhqVMMdgBNtBTN3ytP3bu9wUZm0rHnLDDNKfssv7tfBbXh+wuHRWyUcNxxc3lD3vuiOmpWsFmMa0czWho8EikkZL5OJMUFXG/zGSKnddsrnnKcljY5XWNwbbgeK2pjkyxifaxJmkUOJJJKShLhC6kgBt0QKafSqSknYqRXvo0w+h6FbpJ7mS4Ion0HQmnYeiEtC8mMcyryMl6SBt2HrwcP6ETciFzkAn5GT4UDH5P6Fz8n9CJ/NwuebBPysXgQM+YL0KFEfm4S83CPKw8AOihXsUSIPNgu+bhLyMPCULaJONo+hXfIBd5IJbyvEiobSJxtKrXkwu5QlvKWmiubTJ1tOptkktxWxEdsCcbEE4klY6OBq6kkkMSSSSAP/2Q==">
            <a:extLst>
              <a:ext uri="{FF2B5EF4-FFF2-40B4-BE49-F238E27FC236}">
                <a16:creationId xmlns:a16="http://schemas.microsoft.com/office/drawing/2014/main" id="{B89E07DC-AD39-F2A0-14D4-F9E47E50027E}"/>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14342" name="AutoShape 9" descr="data:image/jpeg;base64,/9j/4AAQSkZJRgABAQAAAQABAAD/2wCEAAkGBxISEhUSExMVFRUXFRgVGBcYFRcVFRcVFRUXFxcVFRUYHSggGBolHRcXITEiJSkrLi4uFx8zODMtNygtLisBCgoKDg0OGhAQGy0lHSUrLS0tLS0rLS0tLS0tLS0tLS0tLS0tLS0tLS0rLS0tLS0tLS0tLS0tLS0tLS0tLS0tLf/AABEIAO0A1QMBIgACEQEDEQH/xAAcAAABBQEBAQAAAAAAAAAAAAAGAAMEBQcBAgj/xABKEAABAwIDAwcIBQkHBAMAAAABAAIDBBEFEiEGMUETUWFxgZGhBxQiMlKxwdFCQ2JykhUWIzNTgrLC4QgkRIOTovA0Y7PxRXPi/8QAGQEAAwEBAQAAAAAAAAAAAAAAAAECAwQF/8QAJhEAAgIBBAICAQUAAAAAAAAAAAECESEDEjFRE0EiYTIEM1Jxgf/aAAwDAQACEQMRAD8A3FJJJACSSSQAkl5keGgkkADUkmwA6SgDajyrUtNdkDTUyD2TliB6X8ewHrQBoKi1OIwx+vI0dF7nuGqys7U1dYGlr3WeAQyMEb+Fhqe1T6HZStl1cBGDxedfwi577KtvZnvfpBlPtVAPVu7wHioM22A4NaOskpik2Cb9bO93Q0Bo7zdWtPslRs+qzHnc5zvC9kfEPmyll2vd7QHYFGdtVIdzz2f0RpDhUDPVhjHUxvyUpsYG4AdQRuXQbH2Z8doZzu5U9jvkmnY7U803c/5LSEkbg2fZmLto6kcZR1h3xTf541LfpntA+K1JNyQNdva09YBRuDY+zOYtvKkb2sd1gj3FWVL5Qm/WQEdLHA+Dre9EtTs/Sv8AWgj6w3Ke9tlUVmwlM71C+M9BzN7na+KLQVNeyxwzaelnIaySzzua4FpPQOB7CrlYtt3sJiTYh5naWzg4mN/JygN1GVptx10dfRCuBeVXFaB/I1QMwboY5wWTAdElr/iBSZUbrJ9JpIT2N8oNFiItE8sltcwyWa/rbweOkeCLEihJJJIASSSSAEkkkgBJJJIASqsex2KkZmebuI9Fg9Z3yHSnMaxQQMvvefVHxPQgajwSWulL3uOW/pv4/dZ/ywQBQYrXV+KyckwEs38m30Y2jnkdx6z2BEuzvkqpo7Pqjy79+TVsTT1DV/bp0I6w3DooGCOJga0c28nnJ4lSkAMUtFFELRxsYN1mtDRYbtwT6SSAEkkkgBJJJIASSSSAEkkkgBJJJIASp9o9mKSvZydTC2QcHbnt6WPGoVwkgD52208ltRh584pnOmgac2YaTQ24uy7wPbba3MN6MPJx5SnPy01c65Ngyc2F+ZsvC/2u/nWsELJPKNsE2LNV0zbMveWMDRt972Dg3nHDfuQBriSz/wAmW0xkaKSZ13tH6NxOrmj6BPEgeHUtAQAkkkkAJJJJACXmR4aCTuC9KJX6i3agAdnpnVM2vHf9loRRS07Y2hjRYDd8z0pjDaYNBPF3u4KYgBJLyXDnCDfKP5QIcLiGgknkB5OO+mn03kbmjvPDiQAGbnAC5Nhzncq6TaCjabOqqcHmM0YPvWK0Ox+M40eXxCofTwO1EZBHonUBkAIDRbi7XrRrg/kfwmEDPFJUOH0pZDb8DMrbdYKKFYf0tdFJ+rkY/wC69rvcVIQ5SbH4fEQ6Ohp2uG5wY0O/Fa6vWkgWFgB1lOgseSTOY8/glc858EUFjySZt195SyjmRQWOPfYcL9Jt4oXxigxOfSOuhpG/9un5aT/UkeB3NCJQBzeC8SVDW+s5o6yAigsy/EfJniUhzflypJ6WSMH+yW3gqKfZjaegJfT1bqloN7cqZCR0xzjwBJWzHE4RryjOxwPuTbsYi4Fx6o3n4IoVrszzYjyt8rKKPEYvNqgnKHEFjHO4Ne12sbj06Ho0Wp3PQgvbDCaHEYyyenkLgPQla1rJWfdc47ug3Ci7I41U08fmdS0yviH6KYuDeVgBsC7f6bdAd+9pubp7WJzj2H2vP4Ly+MEEHUEWI0sQeBQ7LtHJwiYOt5P8oVbU7XzxubmjjLCbG2YO7LmyeyRPlh2DWM4O6hq/0dw24kiOugv6vZu6lqGH1gkZHI3c9t7b7HiO+4VRtpRCSEPtrG4H912h8bHsXjYt5ylh+jqP3v6+9SWwoSSSSKEkkkgBKNON5UlMVLfRPUmhPgbjOm8+4LtgmIXaKi2oqXh0bGuLWuDibEgktLbAka21VJW6MnJKNhDPMyNrnuIa1rS4ndYNFye5Z5spgMc1Q7F8QLDNKc0EUjhanhH6u7XHSS1j0EniSpXINeLOGYHffW/ep8LANwA7FfiM/P0gjOLQ/tAfu3d/DdOR1zXC4v2tLfBwCp6RtyrRkalxSNITcsnZq626NzuotA8SF488lO6No+9J8mlOGNN2slgcm/R3lJj+zb+J3yXckx3ytHVH83FONK9gp0QpMZ82ed80nZkb7mryaIcXyn/NePAEKVdcJSG2Q3YfFxYD967v4rptlJH9GNjepoHwUqU30TkcadhGNkfk0zLGrAxpiViSZUo2iqeokrR3bvcpk4sSokhW6ON4IkqqapmeenZzyt7swVrKoWGszV8I9kF3cHH5InwOCuSDuvZnje3nafcqjZluWQ9LSO4gq4cVXYA7Vc9HdYQJJJKShJJJIA8SusCeYEqohxnPIISy2YO1zczSd1uhXEguCOgoRiOWpiP2rfiBHxVJESZc07tO1U+1TdIncznN/E0n+VWjDZzh0/FV+0YvDfme0+NvirX5GPMCmiKmxFV0TlMictzlLjDN5VzExUWFv9K3OERwDRYanJ2aOYnDGmJYlH2l2hp6CA1FS/IwENGl3OcdzGNGpOhPUCdwKENnvK/htZKIbyQOcbN5ZrWtcTuGdriGnrss7NmgwabaJwOXKhlk2HK1k554Y9dcJTeZcLk6Jscgbc3U5rFCM7Io3SyODWMaXucdzWtFyT2LFTt1imNV/muGyeaxAOdfQO5NpAMkjrE7yAGt9odazbOmKN4LVFnahjZGuroJ/MMRkZM90ZlgqGC3KsYQ2SN7bCz25mnpDuhFNUhDZRVp9JQZCpNW+7ioUjl0x4OCbyxiUrmzMd6uR3sx277D5puVymbKM1lfzkD3lKfBWl+QT3VTgUnpH7x96fxLFIqaMyzPDWN7STwa0DUk8yG9hNoIqhzg3MMhbmzNsPSvax3H1SsTp9mipLjXA6jULqg1EkkkgBIMx0GN+YfRdmHYboxe6wug/aeITsex257S3TQi4tcdKqJE+CyfM10hc0ghwBBBvvAKYxYXheOi/cb/AAWNbO1stFNmF7NcWyMv6LgDY6c/EFbLyrZI7tN2vZcHnDhcHxV2ZJcgxC5S43qtjcpcb1ucZaU02Ug8yLqOQEIGjer3BK+xyHs+Sz1I2rOjRnTpmWf2lat3KUcVzkySSW4FxLW37AD3levJVjeBxYa6Or5Bs138sJWZnSNJOXJocwy2FhxB57q1/tFYI6WlgrGAnkHlj7cI5bWcegOa0fvrC24POac1YjdyAk5IyaZRJYHLz7iOjVc52H0R5JtqhXUskRLi6neWNzG7zTuJ5EvPFwAyk8ct0YZ1h39nyRwqqkfRNOCesPFveVtHKLWBz6xKzpF6jcouZ1dGFgf5d8XdDhjYmm3nErWO1t6DAXnxDR2lYTsvtHUYfOKincA8AtIcMzXNdva4cRoD2Bbf5XuS5CknnhM8EFT+mjDiwlkjCAcw3ekG99l8/wBY9jpHujaWMLnFjC7MWtJOVpdxsLC6wapnbF2rNZ8nu19ZimOU0s5b+jjmAaxuVjWGM3sCSbk5dSeAW54jNYErHf7PezbmCXEZBYOaYYb8RcGR/VcNaD0OWkYpW5jYbh4lVCNsnVntREleokr16keosj10nAeZXK52eZlivzuJ9w+CHy65sifDRaNo6L95us5m2j7M/wDKRWmWcQ39GJo0+24XJ7rDvU3yfU4ZDfi9xd2eq3wbftQPtLiN6qodf61/c0kD3LQNnCI4mAmwaxoPcFmjVmiYU/SysVQ4LVh1rK+UM2i8CSSSSKGqk+ihXFjvRPX+oUBV7n8p6JNuPNZXEy1GZ7tP+jqHHg8B3aPRPuae1Hfk8xDlaQAm5je5nZ6zfB1uxAPlFdl5N/2nN7wD/KrXyN1+bzmPmMb+/M34J+yVxZeVByyOHM4+9OxSJjG/Rnd02PeEzFKt1wccuS2jkUhkiq45FJZKmIIosRZJG6CoaHxvaWOBFwWkWIIWPbS+Smpa5zaGdslM5+cRPlyOY7d6TT6LiBpm32WjMkTrZFm9NM3jryWCl8nOyn5Nhfnc108ts5bfK1rb5WNJ36kkn5ItEigNlXoSqlFIiU3J2ydyi5yiicquGVOibHK6Bk0b4pWh8b2lrmncQerceII1BAIQRR+SvDWS8o8zyNBvyRc0N6i4AOIRiZU26VJwT5KjqSjwT5K2zGxxtEcbQGta0WAaNAABuCgPkTTpEy+VNJLgmUm+Rx8ijSSLw+VRpJUySVSek8dpRVFoAOYAIWwEZnuPMB4n+iJsyznydGlhHzftBVEVNSDwnm/8jlsWEsD2Bp3ED/2sw8p2zssdbJNGwujmdm9EXIe71mkDnIJ7VoOyNSeQidICw5G3DgQQQLHQ6rOKd0azapM0HZ6mLSASCidA+E7TRxvs5pynTPxHTl5vFGsMrXtDmkFpFwRqCEpprkvTkmsHtJJJQaHHtuLIRxyItJB/9ovVRj2KwQtyygPcdzLAnrN9w6VUeSJ1WTAvKtLaOMcTJfsDT81ZeQ6keGVE7r5XlkbenJmLrfiCIcegp6tzTJTRBrTcADXW17u47giHD4mRsDGNaxrdA1oAaB0ALRwfLMVqJraij2q0maednuJVbFKrHbXTkndLm/wn5ofjmWkeDnmvkXMcqkMlVPHMpLJlRBbMlXuSpytLjc2BNhqdBfTpVYyZPNmQByk2nppALPLb6jM1zd/SRZWsVS13qkHqN1XbKUUZe6mcBcXfF9qMm5YOlhNreyW9KKmbONG4W6krRW1+iqznpXfS5j3FXjMGI3Od+IrpwO+8k9ZJS3Ie1gvU1zWb7k8wFyhjG8bqyx3JMELQCS93pPsBvA9Vp71p4wBnMELbaRRtLKVtsz7SS/ZhabgHpe4AW5g9G5MNrWWQsJLmwRB5Ln5G5iTclxFyT2p58qivmTL5lRBIklUWSVMyTKNJMgAs2UF2yO+0B3C/xVpXV7Im5nHoAGrnHmA4qj2fqnCnyRsLnl5JcQRG3cBc8TYbgp8dGG3keS+Qi2Y8L8GD6IWTyzpjiJCOz9XKRUOiJuLtaCDlB6L3LlDljc02cCCOBFj3LW6WPKxreZoHcFFxfCo6hha8C9vRd9Jp6DzdCS1eypfp7WDK0Q7I40YZBE4/o3m33XHcR0HcVRTwlj3MO9pLT1g2XCxbNJqjmjJxdo2BJV+BVfK08bzvLbHrGh8Qurjao9FO1ZE2lxrzdga3WR3q9A4uKAZMziXOJJOpJ1JPSp2KVBnqJH8Mxa37rTYfPtUeoFgumEaRw6s9z+iA/eryjkuOwFTtltm2yNE0wu0+qzgR7TujoXjF4wyoe0Cw0IA0GoB0Q5J4HGDjUmDe3H/TtdzSjuc13yCDop0abXsLqOWwuW5X9jXtuewErN4qhJCmsl9HOpDJlRx1PSpUc19yqzMuWTp1s6rImvO5jz1NJ+CmRUVQd0Mp/wAt3yTsKJXK6hwJa5pzNcNHNcNxBRzge2UbgGVHoP3ZwP0bukjew+HSgePBqs7qeX8JHvT7Nnqw/UOHWWj3lTKnyXDdHhGswVEbxdj2OHQ4H3Ls1RGwXc9jR0uA95WVs2bq/YDeuRg+K9fmzUne6Idco+F1Gxdm3kl/EK8c2ziYC2ntI/dmIIjb087uod6A31BLnPc4ue85nOO9x6fcBwRLgOANjeXVDoXjL6IDy6zr7yC2x0XMYwds1wySOLmdlzW/dATTS4IlGUssFnTqPJVAbyrobFs+nWk9UTrd2YJ5myNOP8Q/shA97lW4nxsGHVCjyVCMvzVpOMs56gwfNOQbM0LSHETSWN8rntDT15Wg27UtyDYyzwtmSjphzszn945vinom5nsb7T2jxF1yrqs5GgAAsAOACewNuapjHNmcexpt4qTV9Bukkq7HcTbTxlx9Y6MHO75BZJWdLaStgJjQDqmYjdnI7tD4qBIFLDTvOpOp6SdSVFn5hvOgHSutHmvLsPdix/dW/ef/ABFJWGEUnJQxx8WtF+s6nxJSXJJ2z0YKopGc0OhN9916xAaKRjdMYal7eDjnb1O18DcJpzrhdadnntU6NEwpwMMZbu5NtvwhCu17ctQ13tMHgSPkvWyeNCP+7yGwv+jcdwvvaebXd1okxXC2VDcr7gjUOG8Fc/4yydf7kMcgNFOWm4PxFjvBHELwGwDUU1KDz8hH8kQjYxv7V34R8043Y6LjI/8A2j4Krj2Rtn0D7awN9VkLeqKMfyr2MWeNzwOprR7giFuyMHtSHtHyTrdlKbmef3j8Et0R7NQGTi8n7V3em3Ym8/WP/E5FzdmaUfVk/vO+acbs9TD6odpcfijdEfj1PoCHV59px7SmDiI+0f8AnWifa3DYYoA5kbWnOBcDWxB0QlyCeGrRFNOme/ygPZPguflH7PivPILvIIGe4qwu0y/FSWiU7o3H913yT+y8dquL949zHLREOVegjByvJm7aaoO6F/4HJwYfVH6l/wCG3vWiJKfJ9F+H7M+bhFWfqj/tHxTjcArD9C37zPmi+or7GzRe3HgvLK8/Sb3fJPe+heKPbBVuzdWfZH7/AMkQ4Bgnm93OOaR2hPADmCl1WLwxtzveAOb6RPMG70K4ptbJJdsDcjfaPrnqG5qPlIK09PPsI8axyKnGpzP4MG/rPMEDz1ElRJykhueA4NHMAmI4Lm7jcnUk6k9ZUoyBoWkYKJhPUc/6PFQ6ytNkMJMj+XePQafR+04ceoe9M4Lgb6kh77ti59xf0N6OlHkMQa0NaAABYAbgAp1J1hGmjpW9zPaSSSwOspdp8H84ju39YzVvSOLT1+9Z+HkEgixBsQd4K1pUO0OzjKj022bLz8HdDvmtYTrDOfW0t2VyAMpurrBNqpIbMkvIzdv9No6Dx6j3qmraOSJ2SRpaencekHiFdbN4TmtK8fdH83yWsqrJzw3KWAxbijXNBYCbi+oy26wm3VknR3LvosbcqBJOT0Lno63JlzR1QeOYjePiFJQ22Qg3BIPRou8s72nd5RQ1qBGkh5lS8bnHvv71a0NaH6HR3v6kqGpplXtx/wBMP/sb8UNciiTbn/pf8xnvVXyK0j+JlNfJlfyK7yKn8ku8kmKhrZ9n98Z0MefCyL6qsazTeeb5oSwx+SrvbdCbdZdorSS+86kqZK2VCVJkx2Ku4NA7yvBxN/R3H5qGklQbmemyEKVT1Q3OHaoaSBJkvEKBjwQQCCg2vozC6x1B3H4daM4Jrt14KLV0TJiGPvYuG7Q9hVRlQtSClwCMGd7gxjS5x4D/AJoinB9lbWfUWceDB6o+8fpdW7rRBQ0EULcsbA0eJ6zvKkolqN8FQ0Ess41oGgXUklkbiSSSQAkkkkARcRpY5GESNDgATr8DwVZSgNAA3AWV49twQeOiqn0DxusR3KkyJLNkarkuQEwoWLYzDBM2B7vTPrEeqz2Q4858FMTMnyemtuk1Jh1XuoFtUAccyy6Y7jT5Jxhu3VN070DBuswtgNpKpwB1DXu4X+0detW/nkR+sZ+NvzVNt+xgYyRxAs+1z9of0QUKmP2gquyUq4NPFTF7bfxBLzmP22/iHzWZCoj9odxXDUx3tc332yuJt1WQO2arRRscS9pBvYXBvuvp707NvQpsJibTnh10OcXa5uh0O8c9u9FU5tqkHo8lqRapMjdLrro7hIdEImy65wAJJsBqSdwC5VkMa53MCe4IIqpqirZkfLkFtRG0NDjwzXubdCCS4p9s4MzmuDgAfRcBmDhzkbwoeMbaC2WnzB2hzkAWseDePagymom+k2W+dji1wLja44gX3EapurbC2xjy5hwaLlw4g2TA3TZrGm1cDZRo71Xt9l43jq4jrVssT2O2gNJMH3JifYSD7PBwHON/eFtUcgcA4G4IuCNxB3EKGjaErR6SSSSLEkkkgBJJLhKAOob2z2lbRx2bYzPHoDflHtuHMOHOe1TNo8fjpIi92rjoxvFzvlzlYxiFdJPI6WR2Z7jcn3ADgBuAVJGc51hEeqqCSXvJc5xuSdS5x51c4PjksbAxswd0GzgOht9QAnNmJKVgMksgEp0aHAgMb1kWLjxUvEIIJNW8m/qylUZFtsnK+SSWV7nOcQwan0QBm9Vu4diucarjG1trXc9jBfpcL+F0I7MVMdPK4O9EPFtxtduoJA3DfqpOO1vKyxlhOSMh2m5xuCd46LICw0adExSyAi4Olz3gkHxUZ+IMyFwcDpoON+AsqHBJKiEkOLXsJJIsWkE7yNSgdj/lB1pgLXvLHpz2u4+AKEIpH3/VPPUW/NEm0EstRKyJjG2a0yHM4i5PojcDwzKPFQVDfqmH/M//ACgGN0Vdl/w83Y1p+Kh1NcHVT38jKP0LG2LRmGrjci+5XkTqhv8Ahwf80fJQozM6eZ3IC9o2kcoNLAnfbXemBXwYg6ORsjYpNDusBccRv5loMdW10YkB9EjNc8BxuhR9NOfqWDrl+TU2cPqSMuVgaeHKOI7sqQiwwvbEPzCRhYA5wDh6QIDiBcbxorD844QNC53U0/GyE6PCpc8jLxgtIducdHDhu4gqwbgsvGUD7sY+JKKGedoNopJByTG8mHg3edSQN7QNwv28VWUtC93rTSW+yQzxAup2KYI4Rl/KSOLPTt6I0HrAZRvtdSocDhcA7KXAgEZnOcLHoJQIHsVw+niex+ZrgfReHvzu+y/U303dqdY5m6ONzvussO82CJPyRHlLRG0AixsAN6gUtVHG0smkaHMOXUi7h9Fw57jxumAL1VM5jtWFjXEloJBseI07+9aB5Ndob/3SQ7tYiebeY+zeO3mQvjOJwSMLGhzjvBAygOG4+la4VLBK5jmvacrmkEEcCNQQk0NOnZ9CJKk2Ux1tXAH6CRvoyN5nc46DvH9FdrM3TsSSSSBnl7rKJLKVLe26iyxJomVmG+UHGqmOslE9PM6NpAjkY0mPkyARa9gDrrrvuqCn2jpn/WZTzOBb47l9CzQKjxLZqlm/W08L+l0bSe+11aRi69oyeKpY71Xtd1OBToYDwHci2u8mWHPNxAWHnY97e4Xt4Krl8mMbTeKqqmdGdrm91gq2sm4ldFHxBIO7QkadhUyJ7xue7vB94TT9hq5n6uvuOZ8LT3kFNyYDizPVfSyfea9vuRtfQWuy1hq5huf3safdZTYsSnHGM9bCP5kOchirN9NA/wC7KW/xLgrsRbvw4npbOwor6C/tBPBXSiR0mSMlwa22ZwADb9B51Nbi8v7KP/UcP5EHjHaseths/Y5rvgvQ2omG/Dav8N0h5DEYs/jCOyT5tCj0ta5j5XmEnO4EAPboA0D3goX/ADwkH/x1Z/prydsZOGHVn4P6IwPIZHGf+w78bPmvDscP7A9rx8AUGO2rqT6uGVJ6wR/KmnY/Xu9XC5u0kfyoDIVnFXiYyiJurA0jlD9E3B9TpK9P2il4RRjreT8EHmtxd3q4bb7zx8SFxtHjr/8ADQM63C/8ZQH+oJZsfqD+zH7hPvcq0YlO1oYJXBo0AAaLDmva6r/zWxx++Smj6jc/wFPs8m+Iv/WYg1v3WE+7KjPQY7Gqiokd6z3u63EjuvZQ31EbN7mN6yAr2DyPtd+urqh/VZv8RcrWi8j+GM9Zssv35SP/ABhqVMMdgBNtBTN3ytP3bu9wUZm0rHnLDDNKfssv7tfBbXh+wuHRWyUcNxxc3lD3vuiOmpWsFmMa0czWho8EikkZL5OJMUFXG/zGSKnddsrnnKcljY5XWNwbbgeK2pjkyxifaxJmkUOJJJKShLhC6kgBt0QKafSqSknYqRXvo0w+h6FbpJ7mS4Ion0HQmnYeiEtC8mMcyryMl6SBt2HrwcP6ETciFzkAn5GT4UDH5P6Fz8n9CJ/NwuebBPysXgQM+YL0KFEfm4S83CPKw8AOihXsUSIPNgu+bhLyMPCULaJONo+hXfIBd5IJbyvEiobSJxtKrXkwu5QlvKWmiubTJ1tOptkktxWxEdsCcbEE4klY6OBq6kkkMSSSSAP/2Q==">
            <a:extLst>
              <a:ext uri="{FF2B5EF4-FFF2-40B4-BE49-F238E27FC236}">
                <a16:creationId xmlns:a16="http://schemas.microsoft.com/office/drawing/2014/main" id="{3B4D251F-4667-964A-FA9B-BB00B4C4E854}"/>
              </a:ext>
            </a:extLst>
          </p:cNvPr>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14343" name="AutoShape 11" descr="data:image/jpeg;base64,/9j/4AAQSkZJRgABAQAAAQABAAD/2wCEAAkGBxISEhUSExMVFRUXFRgVGBcYFRcVFRcVFRUXFxcVFRUYHSggGBolHRcXITEiJSkrLi4uFx8zODMtNygtLisBCgoKDg0OGhAQGy0lHSUrLS0tLS0rLS0tLS0tLS0tLS0tLS0tLS0tLS0rLS0tLS0tLS0tLS0tLS0tLS0tLS0tLf/AABEIAO0A1QMBIgACEQEDEQH/xAAcAAABBQEBAQAAAAAAAAAAAAAGAAMEBQcBAgj/xABKEAABAwIDAwcIBQkHBAMAAAABAAIDBBEFEiEGMUETUWFxgZGhBxQiMlKxwdFCQ2JykhUWIzNTgrLC4QgkRIOTovA0Y7PxRXPi/8QAGQEAAwEBAQAAAAAAAAAAAAAAAAECAwQF/8QAJhEAAgIBBAICAQUAAAAAAAAAAAECESEDEjFRE0EiYTIEM1Jxgf/aAAwDAQACEQMRAD8A3FJJJACSSSQAkl5keGgkkADUkmwA6SgDajyrUtNdkDTUyD2TliB6X8ewHrQBoKi1OIwx+vI0dF7nuGqys7U1dYGlr3WeAQyMEb+Fhqe1T6HZStl1cBGDxedfwi577KtvZnvfpBlPtVAPVu7wHioM22A4NaOskpik2Cb9bO93Q0Bo7zdWtPslRs+qzHnc5zvC9kfEPmyll2vd7QHYFGdtVIdzz2f0RpDhUDPVhjHUxvyUpsYG4AdQRuXQbH2Z8doZzu5U9jvkmnY7U803c/5LSEkbg2fZmLto6kcZR1h3xTf541LfpntA+K1JNyQNdva09YBRuDY+zOYtvKkb2sd1gj3FWVL5Qm/WQEdLHA+Dre9EtTs/Sv8AWgj6w3Ke9tlUVmwlM71C+M9BzN7na+KLQVNeyxwzaelnIaySzzua4FpPQOB7CrlYtt3sJiTYh5naWzg4mN/JygN1GVptx10dfRCuBeVXFaB/I1QMwboY5wWTAdElr/iBSZUbrJ9JpIT2N8oNFiItE8sltcwyWa/rbweOkeCLEihJJJIASSSSAEkkkgBJJJIASqsex2KkZmebuI9Fg9Z3yHSnMaxQQMvvefVHxPQgajwSWulL3uOW/pv4/dZ/ywQBQYrXV+KyckwEs38m30Y2jnkdx6z2BEuzvkqpo7Pqjy79+TVsTT1DV/bp0I6w3DooGCOJga0c28nnJ4lSkAMUtFFELRxsYN1mtDRYbtwT6SSAEkkkgBJJJIASSSSAEkkkgBJJJIASp9o9mKSvZydTC2QcHbnt6WPGoVwkgD52208ltRh584pnOmgac2YaTQ24uy7wPbba3MN6MPJx5SnPy01c65Ngyc2F+ZsvC/2u/nWsELJPKNsE2LNV0zbMveWMDRt972Dg3nHDfuQBriSz/wAmW0xkaKSZ13tH6NxOrmj6BPEgeHUtAQAkkkkAJJJJACXmR4aCTuC9KJX6i3agAdnpnVM2vHf9loRRS07Y2hjRYDd8z0pjDaYNBPF3u4KYgBJLyXDnCDfKP5QIcLiGgknkB5OO+mn03kbmjvPDiQAGbnAC5Nhzncq6TaCjabOqqcHmM0YPvWK0Ox+M40eXxCofTwO1EZBHonUBkAIDRbi7XrRrg/kfwmEDPFJUOH0pZDb8DMrbdYKKFYf0tdFJ+rkY/wC69rvcVIQ5SbH4fEQ6Ohp2uG5wY0O/Fa6vWkgWFgB1lOgseSTOY8/glc858EUFjySZt195SyjmRQWOPfYcL9Jt4oXxigxOfSOuhpG/9un5aT/UkeB3NCJQBzeC8SVDW+s5o6yAigsy/EfJniUhzflypJ6WSMH+yW3gqKfZjaegJfT1bqloN7cqZCR0xzjwBJWzHE4RryjOxwPuTbsYi4Fx6o3n4IoVrszzYjyt8rKKPEYvNqgnKHEFjHO4Ne12sbj06Ho0Wp3PQgvbDCaHEYyyenkLgPQla1rJWfdc47ug3Ci7I41U08fmdS0yviH6KYuDeVgBsC7f6bdAd+9pubp7WJzj2H2vP4Ly+MEEHUEWI0sQeBQ7LtHJwiYOt5P8oVbU7XzxubmjjLCbG2YO7LmyeyRPlh2DWM4O6hq/0dw24kiOugv6vZu6lqGH1gkZHI3c9t7b7HiO+4VRtpRCSEPtrG4H912h8bHsXjYt5ylh+jqP3v6+9SWwoSSSSKEkkkgBKNON5UlMVLfRPUmhPgbjOm8+4LtgmIXaKi2oqXh0bGuLWuDibEgktLbAka21VJW6MnJKNhDPMyNrnuIa1rS4ndYNFye5Z5spgMc1Q7F8QLDNKc0EUjhanhH6u7XHSS1j0EniSpXINeLOGYHffW/ep8LANwA7FfiM/P0gjOLQ/tAfu3d/DdOR1zXC4v2tLfBwCp6RtyrRkalxSNITcsnZq626NzuotA8SF488lO6No+9J8mlOGNN2slgcm/R3lJj+zb+J3yXckx3ytHVH83FONK9gp0QpMZ82ed80nZkb7mryaIcXyn/NePAEKVdcJSG2Q3YfFxYD967v4rptlJH9GNjepoHwUqU30TkcadhGNkfk0zLGrAxpiViSZUo2iqeokrR3bvcpk4sSokhW6ON4IkqqapmeenZzyt7swVrKoWGszV8I9kF3cHH5InwOCuSDuvZnje3nafcqjZluWQ9LSO4gq4cVXYA7Vc9HdYQJJJKShJJJIA8SusCeYEqohxnPIISy2YO1zczSd1uhXEguCOgoRiOWpiP2rfiBHxVJESZc07tO1U+1TdIncznN/E0n+VWjDZzh0/FV+0YvDfme0+NvirX5GPMCmiKmxFV0TlMictzlLjDN5VzExUWFv9K3OERwDRYanJ2aOYnDGmJYlH2l2hp6CA1FS/IwENGl3OcdzGNGpOhPUCdwKENnvK/htZKIbyQOcbN5ZrWtcTuGdriGnrss7NmgwabaJwOXKhlk2HK1k554Y9dcJTeZcLk6Jscgbc3U5rFCM7Io3SyODWMaXucdzWtFyT2LFTt1imNV/muGyeaxAOdfQO5NpAMkjrE7yAGt9odazbOmKN4LVFnahjZGuroJ/MMRkZM90ZlgqGC3KsYQ2SN7bCz25mnpDuhFNUhDZRVp9JQZCpNW+7ioUjl0x4OCbyxiUrmzMd6uR3sx277D5puVymbKM1lfzkD3lKfBWl+QT3VTgUnpH7x96fxLFIqaMyzPDWN7STwa0DUk8yG9hNoIqhzg3MMhbmzNsPSvax3H1SsTp9mipLjXA6jULqg1EkkkgBIMx0GN+YfRdmHYboxe6wug/aeITsex257S3TQi4tcdKqJE+CyfM10hc0ghwBBBvvAKYxYXheOi/cb/AAWNbO1stFNmF7NcWyMv6LgDY6c/EFbLyrZI7tN2vZcHnDhcHxV2ZJcgxC5S43qtjcpcb1ucZaU02Ug8yLqOQEIGjer3BK+xyHs+Sz1I2rOjRnTpmWf2lat3KUcVzkySSW4FxLW37AD3levJVjeBxYa6Or5Bs138sJWZnSNJOXJocwy2FhxB57q1/tFYI6WlgrGAnkHlj7cI5bWcegOa0fvrC24POac1YjdyAk5IyaZRJYHLz7iOjVc52H0R5JtqhXUskRLi6neWNzG7zTuJ5EvPFwAyk8ct0YZ1h39nyRwqqkfRNOCesPFveVtHKLWBz6xKzpF6jcouZ1dGFgf5d8XdDhjYmm3nErWO1t6DAXnxDR2lYTsvtHUYfOKincA8AtIcMzXNdva4cRoD2Bbf5XuS5CknnhM8EFT+mjDiwlkjCAcw3ekG99l8/wBY9jpHujaWMLnFjC7MWtJOVpdxsLC6wapnbF2rNZ8nu19ZimOU0s5b+jjmAaxuVjWGM3sCSbk5dSeAW54jNYErHf7PezbmCXEZBYOaYYb8RcGR/VcNaD0OWkYpW5jYbh4lVCNsnVntREleokr16keosj10nAeZXK52eZlivzuJ9w+CHy65sifDRaNo6L95us5m2j7M/wDKRWmWcQ39GJo0+24XJ7rDvU3yfU4ZDfi9xd2eq3wbftQPtLiN6qodf61/c0kD3LQNnCI4mAmwaxoPcFmjVmiYU/SysVQ4LVh1rK+UM2i8CSSSSKGqk+ihXFjvRPX+oUBV7n8p6JNuPNZXEy1GZ7tP+jqHHg8B3aPRPuae1Hfk8xDlaQAm5je5nZ6zfB1uxAPlFdl5N/2nN7wD/KrXyN1+bzmPmMb+/M34J+yVxZeVByyOHM4+9OxSJjG/Rnd02PeEzFKt1wccuS2jkUhkiq45FJZKmIIosRZJG6CoaHxvaWOBFwWkWIIWPbS+Smpa5zaGdslM5+cRPlyOY7d6TT6LiBpm32WjMkTrZFm9NM3jryWCl8nOyn5Nhfnc108ts5bfK1rb5WNJ36kkn5ItEigNlXoSqlFIiU3J2ydyi5yiicquGVOibHK6Bk0b4pWh8b2lrmncQerceII1BAIQRR+SvDWS8o8zyNBvyRc0N6i4AOIRiZU26VJwT5KjqSjwT5K2zGxxtEcbQGta0WAaNAABuCgPkTTpEy+VNJLgmUm+Rx8ijSSLw+VRpJUySVSek8dpRVFoAOYAIWwEZnuPMB4n+iJsyznydGlhHzftBVEVNSDwnm/8jlsWEsD2Bp3ED/2sw8p2zssdbJNGwujmdm9EXIe71mkDnIJ7VoOyNSeQidICw5G3DgQQQLHQ6rOKd0azapM0HZ6mLSASCidA+E7TRxvs5pynTPxHTl5vFGsMrXtDmkFpFwRqCEpprkvTkmsHtJJJQaHHtuLIRxyItJB/9ovVRj2KwQtyygPcdzLAnrN9w6VUeSJ1WTAvKtLaOMcTJfsDT81ZeQ6keGVE7r5XlkbenJmLrfiCIcegp6tzTJTRBrTcADXW17u47giHD4mRsDGNaxrdA1oAaB0ALRwfLMVqJraij2q0maednuJVbFKrHbXTkndLm/wn5ofjmWkeDnmvkXMcqkMlVPHMpLJlRBbMlXuSpytLjc2BNhqdBfTpVYyZPNmQByk2nppALPLb6jM1zd/SRZWsVS13qkHqN1XbKUUZe6mcBcXfF9qMm5YOlhNreyW9KKmbONG4W6krRW1+iqznpXfS5j3FXjMGI3Od+IrpwO+8k9ZJS3Ie1gvU1zWb7k8wFyhjG8bqyx3JMELQCS93pPsBvA9Vp71p4wBnMELbaRRtLKVtsz7SS/ZhabgHpe4AW5g9G5MNrWWQsJLmwRB5Ln5G5iTclxFyT2p58qivmTL5lRBIklUWSVMyTKNJMgAs2UF2yO+0B3C/xVpXV7Im5nHoAGrnHmA4qj2fqnCnyRsLnl5JcQRG3cBc8TYbgp8dGG3keS+Qi2Y8L8GD6IWTyzpjiJCOz9XKRUOiJuLtaCDlB6L3LlDljc02cCCOBFj3LW6WPKxreZoHcFFxfCo6hha8C9vRd9Jp6DzdCS1eypfp7WDK0Q7I40YZBE4/o3m33XHcR0HcVRTwlj3MO9pLT1g2XCxbNJqjmjJxdo2BJV+BVfK08bzvLbHrGh8Qurjao9FO1ZE2lxrzdga3WR3q9A4uKAZMziXOJJOpJ1JPSp2KVBnqJH8Mxa37rTYfPtUeoFgumEaRw6s9z+iA/eryjkuOwFTtltm2yNE0wu0+qzgR7TujoXjF4wyoe0Cw0IA0GoB0Q5J4HGDjUmDe3H/TtdzSjuc13yCDop0abXsLqOWwuW5X9jXtuewErN4qhJCmsl9HOpDJlRx1PSpUc19yqzMuWTp1s6rImvO5jz1NJ+CmRUVQd0Mp/wAt3yTsKJXK6hwJa5pzNcNHNcNxBRzge2UbgGVHoP3ZwP0bukjew+HSgePBqs7qeX8JHvT7Nnqw/UOHWWj3lTKnyXDdHhGswVEbxdj2OHQ4H3Ls1RGwXc9jR0uA95WVs2bq/YDeuRg+K9fmzUne6Idco+F1Gxdm3kl/EK8c2ziYC2ntI/dmIIjb087uod6A31BLnPc4ue85nOO9x6fcBwRLgOANjeXVDoXjL6IDy6zr7yC2x0XMYwds1wySOLmdlzW/dATTS4IlGUssFnTqPJVAbyrobFs+nWk9UTrd2YJ5myNOP8Q/shA97lW4nxsGHVCjyVCMvzVpOMs56gwfNOQbM0LSHETSWN8rntDT15Wg27UtyDYyzwtmSjphzszn945vinom5nsb7T2jxF1yrqs5GgAAsAOACewNuapjHNmcexpt4qTV9Bukkq7HcTbTxlx9Y6MHO75BZJWdLaStgJjQDqmYjdnI7tD4qBIFLDTvOpOp6SdSVFn5hvOgHSutHmvLsPdix/dW/ef/ABFJWGEUnJQxx8WtF+s6nxJSXJJ2z0YKopGc0OhN9916xAaKRjdMYal7eDjnb1O18DcJpzrhdadnntU6NEwpwMMZbu5NtvwhCu17ctQ13tMHgSPkvWyeNCP+7yGwv+jcdwvvaebXd1okxXC2VDcr7gjUOG8Fc/4yydf7kMcgNFOWm4PxFjvBHELwGwDUU1KDz8hH8kQjYxv7V34R8043Y6LjI/8A2j4Krj2Rtn0D7awN9VkLeqKMfyr2MWeNzwOprR7giFuyMHtSHtHyTrdlKbmef3j8Et0R7NQGTi8n7V3em3Ym8/WP/E5FzdmaUfVk/vO+acbs9TD6odpcfijdEfj1PoCHV59px7SmDiI+0f8AnWifa3DYYoA5kbWnOBcDWxB0QlyCeGrRFNOme/ygPZPguflH7PivPILvIIGe4qwu0y/FSWiU7o3H913yT+y8dquL949zHLREOVegjByvJm7aaoO6F/4HJwYfVH6l/wCG3vWiJKfJ9F+H7M+bhFWfqj/tHxTjcArD9C37zPmi+or7GzRe3HgvLK8/Sb3fJPe+heKPbBVuzdWfZH7/AMkQ4Bgnm93OOaR2hPADmCl1WLwxtzveAOb6RPMG70K4ptbJJdsDcjfaPrnqG5qPlIK09PPsI8axyKnGpzP4MG/rPMEDz1ElRJykhueA4NHMAmI4Lm7jcnUk6k9ZUoyBoWkYKJhPUc/6PFQ6ytNkMJMj+XePQafR+04ceoe9M4Lgb6kh77ti59xf0N6OlHkMQa0NaAABYAbgAp1J1hGmjpW9zPaSSSwOspdp8H84ju39YzVvSOLT1+9Z+HkEgixBsQd4K1pUO0OzjKj022bLz8HdDvmtYTrDOfW0t2VyAMpurrBNqpIbMkvIzdv9No6Dx6j3qmraOSJ2SRpaencekHiFdbN4TmtK8fdH83yWsqrJzw3KWAxbijXNBYCbi+oy26wm3VknR3LvosbcqBJOT0Lno63JlzR1QeOYjePiFJQ22Qg3BIPRou8s72nd5RQ1qBGkh5lS8bnHvv71a0NaH6HR3v6kqGpplXtx/wBMP/sb8UNciiTbn/pf8xnvVXyK0j+JlNfJlfyK7yKn8ku8kmKhrZ9n98Z0MefCyL6qsazTeeb5oSwx+SrvbdCbdZdorSS+86kqZK2VCVJkx2Ku4NA7yvBxN/R3H5qGklQbmemyEKVT1Q3OHaoaSBJkvEKBjwQQCCg2vozC6x1B3H4daM4Jrt14KLV0TJiGPvYuG7Q9hVRlQtSClwCMGd7gxjS5x4D/AJoinB9lbWfUWceDB6o+8fpdW7rRBQ0EULcsbA0eJ6zvKkolqN8FQ0Ess41oGgXUklkbiSSSQAkkkkARcRpY5GESNDgATr8DwVZSgNAA3AWV49twQeOiqn0DxusR3KkyJLNkarkuQEwoWLYzDBM2B7vTPrEeqz2Q4858FMTMnyemtuk1Jh1XuoFtUAccyy6Y7jT5Jxhu3VN070DBuswtgNpKpwB1DXu4X+0detW/nkR+sZ+NvzVNt+xgYyRxAs+1z9of0QUKmP2gquyUq4NPFTF7bfxBLzmP22/iHzWZCoj9odxXDUx3tc332yuJt1WQO2arRRscS9pBvYXBvuvp707NvQpsJibTnh10OcXa5uh0O8c9u9FU5tqkHo8lqRapMjdLrro7hIdEImy65wAJJsBqSdwC5VkMa53MCe4IIqpqirZkfLkFtRG0NDjwzXubdCCS4p9s4MzmuDgAfRcBmDhzkbwoeMbaC2WnzB2hzkAWseDePagymom+k2W+dji1wLja44gX3EapurbC2xjy5hwaLlw4g2TA3TZrGm1cDZRo71Xt9l43jq4jrVssT2O2gNJMH3JifYSD7PBwHON/eFtUcgcA4G4IuCNxB3EKGjaErR6SSSSLEkkkgBJJLhKAOob2z2lbRx2bYzPHoDflHtuHMOHOe1TNo8fjpIi92rjoxvFzvlzlYxiFdJPI6WR2Z7jcn3ADgBuAVJGc51hEeqqCSXvJc5xuSdS5x51c4PjksbAxswd0GzgOht9QAnNmJKVgMksgEp0aHAgMb1kWLjxUvEIIJNW8m/qylUZFtsnK+SSWV7nOcQwan0QBm9Vu4diucarjG1trXc9jBfpcL+F0I7MVMdPK4O9EPFtxtduoJA3DfqpOO1vKyxlhOSMh2m5xuCd46LICw0adExSyAi4Olz3gkHxUZ+IMyFwcDpoON+AsqHBJKiEkOLXsJJIsWkE7yNSgdj/lB1pgLXvLHpz2u4+AKEIpH3/VPPUW/NEm0EstRKyJjG2a0yHM4i5PojcDwzKPFQVDfqmH/M//ACgGN0Vdl/w83Y1p+Kh1NcHVT38jKP0LG2LRmGrjci+5XkTqhv8Ahwf80fJQozM6eZ3IC9o2kcoNLAnfbXemBXwYg6ORsjYpNDusBccRv5loMdW10YkB9EjNc8BxuhR9NOfqWDrl+TU2cPqSMuVgaeHKOI7sqQiwwvbEPzCRhYA5wDh6QIDiBcbxorD844QNC53U0/GyE6PCpc8jLxgtIducdHDhu4gqwbgsvGUD7sY+JKKGedoNopJByTG8mHg3edSQN7QNwv28VWUtC93rTSW+yQzxAup2KYI4Rl/KSOLPTt6I0HrAZRvtdSocDhcA7KXAgEZnOcLHoJQIHsVw+niex+ZrgfReHvzu+y/U303dqdY5m6ONzvussO82CJPyRHlLRG0AixsAN6gUtVHG0smkaHMOXUi7h9Fw57jxumAL1VM5jtWFjXEloJBseI07+9aB5Ndob/3SQ7tYiebeY+zeO3mQvjOJwSMLGhzjvBAygOG4+la4VLBK5jmvacrmkEEcCNQQk0NOnZ9CJKk2Ux1tXAH6CRvoyN5nc46DvH9FdrM3TsSSSSBnl7rKJLKVLe26iyxJomVmG+UHGqmOslE9PM6NpAjkY0mPkyARa9gDrrrvuqCn2jpn/WZTzOBb47l9CzQKjxLZqlm/W08L+l0bSe+11aRi69oyeKpY71Xtd1OBToYDwHci2u8mWHPNxAWHnY97e4Xt4Krl8mMbTeKqqmdGdrm91gq2sm4ldFHxBIO7QkadhUyJ7xue7vB94TT9hq5n6uvuOZ8LT3kFNyYDizPVfSyfea9vuRtfQWuy1hq5huf3safdZTYsSnHGM9bCP5kOchirN9NA/wC7KW/xLgrsRbvw4npbOwor6C/tBPBXSiR0mSMlwa22ZwADb9B51Nbi8v7KP/UcP5EHjHaseths/Y5rvgvQ2omG/Dav8N0h5DEYs/jCOyT5tCj0ta5j5XmEnO4EAPboA0D3goX/ADwkH/x1Z/prydsZOGHVn4P6IwPIZHGf+w78bPmvDscP7A9rx8AUGO2rqT6uGVJ6wR/KmnY/Xu9XC5u0kfyoDIVnFXiYyiJurA0jlD9E3B9TpK9P2il4RRjreT8EHmtxd3q4bb7zx8SFxtHjr/8ADQM63C/8ZQH+oJZsfqD+zH7hPvcq0YlO1oYJXBo0AAaLDmva6r/zWxx++Smj6jc/wFPs8m+Iv/WYg1v3WE+7KjPQY7Gqiokd6z3u63EjuvZQ31EbN7mN6yAr2DyPtd+urqh/VZv8RcrWi8j+GM9Zssv35SP/ABhqVMMdgBNtBTN3ytP3bu9wUZm0rHnLDDNKfssv7tfBbXh+wuHRWyUcNxxc3lD3vuiOmpWsFmMa0czWho8EikkZL5OJMUFXG/zGSKnddsrnnKcljY5XWNwbbgeK2pjkyxifaxJmkUOJJJKShLhC6kgBt0QKafSqSknYqRXvo0w+h6FbpJ7mS4Ion0HQmnYeiEtC8mMcyryMl6SBt2HrwcP6ETciFzkAn5GT4UDH5P6Fz8n9CJ/NwuebBPysXgQM+YL0KFEfm4S83CPKw8AOihXsUSIPNgu+bhLyMPCULaJONo+hXfIBd5IJbyvEiobSJxtKrXkwu5QlvKWmiubTJ1tOptkktxWxEdsCcbEE4klY6OBq6kkkMSSSSAP/2Q==">
            <a:hlinkClick r:id="rId4"/>
            <a:extLst>
              <a:ext uri="{FF2B5EF4-FFF2-40B4-BE49-F238E27FC236}">
                <a16:creationId xmlns:a16="http://schemas.microsoft.com/office/drawing/2014/main" id="{F04E3A9A-32C0-FA47-F180-843310CCEC17}"/>
              </a:ext>
            </a:extLst>
          </p:cNvPr>
          <p:cNvSpPr>
            <a:spLocks noChangeAspect="1" noChangeArrowheads="1"/>
          </p:cNvSpPr>
          <p:nvPr/>
        </p:nvSpPr>
        <p:spPr bwMode="auto">
          <a:xfrm>
            <a:off x="2519363" y="-1989138"/>
            <a:ext cx="3733800" cy="414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84A2B4C0-F9B1-E991-1F3C-1EC9A61B37F4}"/>
              </a:ext>
            </a:extLst>
          </p:cNvPr>
          <p:cNvSpPr>
            <a:spLocks noGrp="1" noChangeArrowheads="1"/>
          </p:cNvSpPr>
          <p:nvPr>
            <p:ph type="title"/>
          </p:nvPr>
        </p:nvSpPr>
        <p:spPr>
          <a:xfrm>
            <a:off x="685800" y="381000"/>
            <a:ext cx="7772400" cy="14351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Important Information to Express to Agent or Airline</a:t>
            </a:r>
          </a:p>
        </p:txBody>
      </p:sp>
      <p:sp>
        <p:nvSpPr>
          <p:cNvPr id="9218" name="Rectangle 2">
            <a:extLst>
              <a:ext uri="{FF2B5EF4-FFF2-40B4-BE49-F238E27FC236}">
                <a16:creationId xmlns:a16="http://schemas.microsoft.com/office/drawing/2014/main" id="{A712FF73-5A0C-C0EC-59CC-ABD050D1DBE1}"/>
              </a:ext>
            </a:extLst>
          </p:cNvPr>
          <p:cNvSpPr>
            <a:spLocks noGrp="1" noChangeArrowheads="1"/>
          </p:cNvSpPr>
          <p:nvPr>
            <p:ph type="body" idx="1"/>
          </p:nvPr>
        </p:nvSpPr>
        <p:spPr>
          <a:xfrm>
            <a:off x="685800" y="1905000"/>
            <a:ext cx="7772400" cy="4114800"/>
          </a:xfrm>
        </p:spPr>
        <p:txBody>
          <a:bodyPr/>
          <a:lstStyle/>
          <a:p>
            <a:pPr marL="341313" indent="-34131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Type of device/equipment you use</a:t>
            </a:r>
          </a:p>
          <a:p>
            <a:pPr marL="741363" lvl="1" indent="-284163" eaLnBrk="1" hangingPunct="1">
              <a:lnSpc>
                <a:spcPct val="90000"/>
              </a:lnSpc>
              <a:spcBef>
                <a:spcPts val="5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Type of wheelchair, battery, etc</a:t>
            </a:r>
          </a:p>
          <a:p>
            <a:pPr marL="741363" lvl="1" indent="-284163" eaLnBrk="1" hangingPunct="1">
              <a:lnSpc>
                <a:spcPct val="90000"/>
              </a:lnSpc>
              <a:spcBef>
                <a:spcPts val="5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Portable Oxygen Concentrators, ventilators, and regulators</a:t>
            </a:r>
          </a:p>
          <a:p>
            <a:pPr marL="341313" indent="-34131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Type of assistance you will need</a:t>
            </a:r>
          </a:p>
          <a:p>
            <a:pPr marL="341313" indent="-34131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Type of plane</a:t>
            </a:r>
          </a:p>
          <a:p>
            <a:pPr marL="741363" lvl="1" indent="-284163" eaLnBrk="1" hangingPunct="1">
              <a:lnSpc>
                <a:spcPct val="90000"/>
              </a:lnSpc>
              <a:spcBef>
                <a:spcPts val="5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Dimensions of cargo area</a:t>
            </a:r>
          </a:p>
          <a:p>
            <a:pPr marL="741363" lvl="1" indent="-284163" eaLnBrk="1" hangingPunct="1">
              <a:lnSpc>
                <a:spcPct val="90000"/>
              </a:lnSpc>
              <a:spcBef>
                <a:spcPts val="5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Availability of on-board chair</a:t>
            </a:r>
          </a:p>
          <a:p>
            <a:pPr marL="341313" indent="-34131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Confirm Boarding/Departing Plan</a:t>
            </a:r>
          </a:p>
          <a:p>
            <a:pPr marL="341313" indent="-341313" eaLnBrk="1" hangingPunct="1">
              <a:lnSpc>
                <a:spcPct val="90000"/>
              </a:lnSpc>
              <a:spcBef>
                <a:spcPts val="6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a:t>Transfer/Layover Flights</a:t>
            </a:r>
          </a:p>
          <a:p>
            <a:pPr marL="741363" lvl="1" indent="-284163" eaLnBrk="1" hangingPunct="1">
              <a:lnSpc>
                <a:spcPct val="90000"/>
              </a:lnSpc>
              <a:spcBef>
                <a:spcPts val="500"/>
              </a:spcBef>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a:t>Traveler assistance and escorts</a:t>
            </a:r>
          </a:p>
        </p:txBody>
      </p:sp>
      <p:pic>
        <p:nvPicPr>
          <p:cNvPr id="16388" name="Picture 1">
            <a:extLst>
              <a:ext uri="{FF2B5EF4-FFF2-40B4-BE49-F238E27FC236}">
                <a16:creationId xmlns:a16="http://schemas.microsoft.com/office/drawing/2014/main" id="{39D6D1B5-3677-196A-0A54-D05F6179B3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41675"/>
            <a:ext cx="2576513"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Effect transition="in" filter="wipe(up)">
                                      <p:cBhvr additive="repl">
                                        <p:cTn id="7" dur="500"/>
                                        <p:tgtEl>
                                          <p:spTgt spid="9218">
                                            <p:txEl>
                                              <p:pRg st="0" end="0"/>
                                            </p:txEl>
                                          </p:spTgt>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9218">
                                            <p:txEl>
                                              <p:pRg st="1" end="1"/>
                                            </p:txEl>
                                          </p:spTgt>
                                        </p:tgtEl>
                                        <p:attrNameLst>
                                          <p:attrName>style.visibility</p:attrName>
                                        </p:attrNameLst>
                                      </p:cBhvr>
                                      <p:to>
                                        <p:strVal val="visible"/>
                                      </p:to>
                                    </p:set>
                                    <p:animEffect transition="in" filter="wipe(up)">
                                      <p:cBhvr additive="repl">
                                        <p:cTn id="10" dur="500"/>
                                        <p:tgtEl>
                                          <p:spTgt spid="9218">
                                            <p:txEl>
                                              <p:pRg st="1" end="1"/>
                                            </p:txEl>
                                          </p:spTgt>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9218">
                                            <p:txEl>
                                              <p:pRg st="2" end="2"/>
                                            </p:txEl>
                                          </p:spTgt>
                                        </p:tgtEl>
                                        <p:attrNameLst>
                                          <p:attrName>style.visibility</p:attrName>
                                        </p:attrNameLst>
                                      </p:cBhvr>
                                      <p:to>
                                        <p:strVal val="visible"/>
                                      </p:to>
                                    </p:set>
                                    <p:animEffect transition="in" filter="wipe(up)">
                                      <p:cBhvr additive="repl">
                                        <p:cTn id="13" dur="500"/>
                                        <p:tgtEl>
                                          <p:spTgt spid="921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additive="repl">
                                        <p:cTn id="17" dur="1" fill="hold">
                                          <p:stCondLst>
                                            <p:cond delay="0"/>
                                          </p:stCondLst>
                                        </p:cTn>
                                        <p:tgtEl>
                                          <p:spTgt spid="9218">
                                            <p:txEl>
                                              <p:pRg st="3" end="3"/>
                                            </p:txEl>
                                          </p:spTgt>
                                        </p:tgtEl>
                                        <p:attrNameLst>
                                          <p:attrName>style.visibility</p:attrName>
                                        </p:attrNameLst>
                                      </p:cBhvr>
                                      <p:to>
                                        <p:strVal val="visible"/>
                                      </p:to>
                                    </p:set>
                                    <p:animEffect transition="in" filter="wipe(up)">
                                      <p:cBhvr additive="repl">
                                        <p:cTn id="18" dur="500"/>
                                        <p:tgtEl>
                                          <p:spTgt spid="921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additive="repl">
                                        <p:cTn id="22" dur="1" fill="hold">
                                          <p:stCondLst>
                                            <p:cond delay="0"/>
                                          </p:stCondLst>
                                        </p:cTn>
                                        <p:tgtEl>
                                          <p:spTgt spid="9218">
                                            <p:txEl>
                                              <p:pRg st="4" end="4"/>
                                            </p:txEl>
                                          </p:spTgt>
                                        </p:tgtEl>
                                        <p:attrNameLst>
                                          <p:attrName>style.visibility</p:attrName>
                                        </p:attrNameLst>
                                      </p:cBhvr>
                                      <p:to>
                                        <p:strVal val="visible"/>
                                      </p:to>
                                    </p:set>
                                    <p:animEffect transition="in" filter="wipe(up)">
                                      <p:cBhvr additive="repl">
                                        <p:cTn id="23" dur="500"/>
                                        <p:tgtEl>
                                          <p:spTgt spid="9218">
                                            <p:txEl>
                                              <p:pRg st="4" end="4"/>
                                            </p:txEl>
                                          </p:spTgt>
                                        </p:tgtEl>
                                      </p:cBhvr>
                                    </p:animEffect>
                                  </p:childTnLst>
                                </p:cTn>
                              </p:par>
                              <p:par>
                                <p:cTn id="24" presetID="22" presetClass="entr" presetSubtype="1" fill="hold" nodeType="withEffect">
                                  <p:stCondLst>
                                    <p:cond delay="0"/>
                                  </p:stCondLst>
                                  <p:childTnLst>
                                    <p:set>
                                      <p:cBhvr additive="repl">
                                        <p:cTn id="25" dur="1" fill="hold">
                                          <p:stCondLst>
                                            <p:cond delay="0"/>
                                          </p:stCondLst>
                                        </p:cTn>
                                        <p:tgtEl>
                                          <p:spTgt spid="9218">
                                            <p:txEl>
                                              <p:pRg st="5" end="5"/>
                                            </p:txEl>
                                          </p:spTgt>
                                        </p:tgtEl>
                                        <p:attrNameLst>
                                          <p:attrName>style.visibility</p:attrName>
                                        </p:attrNameLst>
                                      </p:cBhvr>
                                      <p:to>
                                        <p:strVal val="visible"/>
                                      </p:to>
                                    </p:set>
                                    <p:animEffect transition="in" filter="wipe(up)">
                                      <p:cBhvr additive="repl">
                                        <p:cTn id="26" dur="500"/>
                                        <p:tgtEl>
                                          <p:spTgt spid="9218">
                                            <p:txEl>
                                              <p:pRg st="5" end="5"/>
                                            </p:txEl>
                                          </p:spTgt>
                                        </p:tgtEl>
                                      </p:cBhvr>
                                    </p:animEffect>
                                  </p:childTnLst>
                                </p:cTn>
                              </p:par>
                              <p:par>
                                <p:cTn id="27" presetID="22" presetClass="entr" presetSubtype="1" fill="hold" nodeType="withEffect">
                                  <p:stCondLst>
                                    <p:cond delay="0"/>
                                  </p:stCondLst>
                                  <p:childTnLst>
                                    <p:set>
                                      <p:cBhvr additive="repl">
                                        <p:cTn id="28" dur="1" fill="hold">
                                          <p:stCondLst>
                                            <p:cond delay="0"/>
                                          </p:stCondLst>
                                        </p:cTn>
                                        <p:tgtEl>
                                          <p:spTgt spid="9218">
                                            <p:txEl>
                                              <p:pRg st="6" end="6"/>
                                            </p:txEl>
                                          </p:spTgt>
                                        </p:tgtEl>
                                        <p:attrNameLst>
                                          <p:attrName>style.visibility</p:attrName>
                                        </p:attrNameLst>
                                      </p:cBhvr>
                                      <p:to>
                                        <p:strVal val="visible"/>
                                      </p:to>
                                    </p:set>
                                    <p:animEffect transition="in" filter="wipe(up)">
                                      <p:cBhvr additive="repl">
                                        <p:cTn id="29" dur="500"/>
                                        <p:tgtEl>
                                          <p:spTgt spid="9218">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additive="repl">
                                        <p:cTn id="33" dur="1" fill="hold">
                                          <p:stCondLst>
                                            <p:cond delay="0"/>
                                          </p:stCondLst>
                                        </p:cTn>
                                        <p:tgtEl>
                                          <p:spTgt spid="9218">
                                            <p:txEl>
                                              <p:pRg st="7" end="7"/>
                                            </p:txEl>
                                          </p:spTgt>
                                        </p:tgtEl>
                                        <p:attrNameLst>
                                          <p:attrName>style.visibility</p:attrName>
                                        </p:attrNameLst>
                                      </p:cBhvr>
                                      <p:to>
                                        <p:strVal val="visible"/>
                                      </p:to>
                                    </p:set>
                                    <p:animEffect transition="in" filter="wipe(up)">
                                      <p:cBhvr additive="repl">
                                        <p:cTn id="34" dur="500"/>
                                        <p:tgtEl>
                                          <p:spTgt spid="9218">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additive="repl">
                                        <p:cTn id="38" dur="1" fill="hold">
                                          <p:stCondLst>
                                            <p:cond delay="0"/>
                                          </p:stCondLst>
                                        </p:cTn>
                                        <p:tgtEl>
                                          <p:spTgt spid="9218">
                                            <p:txEl>
                                              <p:pRg st="8" end="8"/>
                                            </p:txEl>
                                          </p:spTgt>
                                        </p:tgtEl>
                                        <p:attrNameLst>
                                          <p:attrName>style.visibility</p:attrName>
                                        </p:attrNameLst>
                                      </p:cBhvr>
                                      <p:to>
                                        <p:strVal val="visible"/>
                                      </p:to>
                                    </p:set>
                                    <p:animEffect transition="in" filter="wipe(up)">
                                      <p:cBhvr additive="repl">
                                        <p:cTn id="39" dur="500"/>
                                        <p:tgtEl>
                                          <p:spTgt spid="9218">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additive="repl">
                                        <p:cTn id="43" dur="1" fill="hold">
                                          <p:stCondLst>
                                            <p:cond delay="0"/>
                                          </p:stCondLst>
                                        </p:cTn>
                                        <p:tgtEl>
                                          <p:spTgt spid="9218">
                                            <p:txEl>
                                              <p:pRg st="9" end="9"/>
                                            </p:txEl>
                                          </p:spTgt>
                                        </p:tgtEl>
                                        <p:attrNameLst>
                                          <p:attrName>style.visibility</p:attrName>
                                        </p:attrNameLst>
                                      </p:cBhvr>
                                      <p:to>
                                        <p:strVal val="visible"/>
                                      </p:to>
                                    </p:set>
                                    <p:animEffect transition="in" filter="wipe(up)">
                                      <p:cBhvr additive="repl">
                                        <p:cTn id="44" dur="500"/>
                                        <p:tgtEl>
                                          <p:spTgt spid="92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5398193-96D6-4584-C4F9-3277E8771F6A}"/>
              </a:ext>
            </a:extLst>
          </p:cNvPr>
          <p:cNvSpPr>
            <a:spLocks noGrp="1" noChangeArrowheads="1"/>
          </p:cNvSpPr>
          <p:nvPr>
            <p:ph type="title"/>
          </p:nvPr>
        </p:nvSpPr>
        <p:spPr>
          <a:xfrm>
            <a:off x="685800" y="304800"/>
            <a:ext cx="7770813" cy="1141413"/>
          </a:xfrm>
        </p:spPr>
        <p:txBody>
          <a:bodyPr/>
          <a:lstStyle/>
          <a:p>
            <a:r>
              <a:rPr lang="en-US" altLang="en-US" sz="3600"/>
              <a:t>Delta Wheelchair Handling Form</a:t>
            </a:r>
          </a:p>
        </p:txBody>
      </p:sp>
      <p:pic>
        <p:nvPicPr>
          <p:cNvPr id="18435" name="Content Placeholder 2">
            <a:extLst>
              <a:ext uri="{FF2B5EF4-FFF2-40B4-BE49-F238E27FC236}">
                <a16:creationId xmlns:a16="http://schemas.microsoft.com/office/drawing/2014/main" id="{C1807E2F-2281-D32B-A0B6-8B4EA0BAF6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446213"/>
            <a:ext cx="7259638" cy="411321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9EE316A-E60A-A0D5-DC8D-F69D575D176E}"/>
              </a:ext>
            </a:extLst>
          </p:cNvPr>
          <p:cNvSpPr>
            <a:spLocks noGrp="1" noChangeArrowheads="1"/>
          </p:cNvSpPr>
          <p:nvPr>
            <p:ph type="title"/>
          </p:nvPr>
        </p:nvSpPr>
        <p:spPr>
          <a:xfrm>
            <a:off x="685800" y="304800"/>
            <a:ext cx="7770813" cy="1141413"/>
          </a:xfrm>
        </p:spPr>
        <p:txBody>
          <a:bodyPr/>
          <a:lstStyle/>
          <a:p>
            <a:r>
              <a:rPr lang="en-US" altLang="en-US" sz="3600"/>
              <a:t>Delta Wheelchair Handling Form</a:t>
            </a:r>
          </a:p>
        </p:txBody>
      </p:sp>
      <p:sp>
        <p:nvSpPr>
          <p:cNvPr id="20483" name="Content Placeholder 2">
            <a:extLst>
              <a:ext uri="{FF2B5EF4-FFF2-40B4-BE49-F238E27FC236}">
                <a16:creationId xmlns:a16="http://schemas.microsoft.com/office/drawing/2014/main" id="{DACB1CA1-1A3E-A81B-2F5C-89309113924B}"/>
              </a:ext>
            </a:extLst>
          </p:cNvPr>
          <p:cNvSpPr>
            <a:spLocks noGrp="1" noChangeArrowheads="1"/>
          </p:cNvSpPr>
          <p:nvPr>
            <p:ph idx="1"/>
          </p:nvPr>
        </p:nvSpPr>
        <p:spPr>
          <a:xfrm>
            <a:off x="685800" y="1524000"/>
            <a:ext cx="7770813" cy="4113213"/>
          </a:xfrm>
        </p:spPr>
        <p:txBody>
          <a:bodyPr/>
          <a:lstStyle/>
          <a:p>
            <a:pPr marL="457200" indent="-457200">
              <a:buFont typeface="Arial" panose="020B0604020202020204" pitchFamily="34" charset="0"/>
              <a:buChar char="•"/>
            </a:pPr>
            <a:r>
              <a:rPr lang="en-US" altLang="en-US"/>
              <a:t>Fill out at least 48 hours prior to check-in</a:t>
            </a:r>
          </a:p>
          <a:p>
            <a:pPr marL="457200" indent="-457200">
              <a:buFont typeface="Arial" panose="020B0604020202020204" pitchFamily="34" charset="0"/>
              <a:buChar char="•"/>
            </a:pPr>
            <a:r>
              <a:rPr lang="en-US" altLang="en-US"/>
              <a:t>Information on wheelchair used (type, dimensions, battery, brakes, removable parts, ect.)</a:t>
            </a:r>
          </a:p>
          <a:p>
            <a:pPr marL="457200" indent="-457200">
              <a:buFont typeface="Arial" panose="020B0604020202020204" pitchFamily="34" charset="0"/>
              <a:buChar char="•"/>
            </a:pPr>
            <a:r>
              <a:rPr lang="en-US" altLang="en-US"/>
              <a:t>Traveler’s contact information</a:t>
            </a:r>
          </a:p>
          <a:p>
            <a:pPr marL="457200" indent="-457200">
              <a:buFont typeface="Arial" panose="020B0604020202020204" pitchFamily="34" charset="0"/>
              <a:buChar char="•"/>
            </a:pPr>
            <a:r>
              <a:rPr lang="en-US" altLang="en-US"/>
              <a:t>Include picture of chair</a:t>
            </a:r>
          </a:p>
        </p:txBody>
      </p:sp>
      <p:pic>
        <p:nvPicPr>
          <p:cNvPr id="20484" name="Picture 2" descr="http://www.rightcaremobility.co.uk/wheelchairs/images/q2m_kids.jpg">
            <a:extLst>
              <a:ext uri="{FF2B5EF4-FFF2-40B4-BE49-F238E27FC236}">
                <a16:creationId xmlns:a16="http://schemas.microsoft.com/office/drawing/2014/main" id="{C7024EB7-967B-CA4F-0D05-A23EA7839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563" y="3429000"/>
            <a:ext cx="2992437"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9f2c8e89-16ad-4ab6-88d0-78aef6c7fb79">
      <Terms xmlns="http://schemas.microsoft.com/office/infopath/2007/PartnerControls"/>
    </lcf76f155ced4ddcb4097134ff3c332f>
    <_ip_UnifiedCompliancePolicyProperties xmlns="http://schemas.microsoft.com/sharepoint/v3" xsi:nil="true"/>
    <TaxCatchAll xmlns="7eb0a929-f43f-404c-be5c-66b68e6a3356" xsi:nil="true"/>
    <SharedWithUsers xmlns="7eb0a929-f43f-404c-be5c-66b68e6a3356">
      <UserInfo>
        <DisplayName>Sabrina Harrison</DisplayName>
        <AccountId>17</AccountId>
        <AccountType/>
      </UserInfo>
    </SharedWithUser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FEDC57A41E16F4FBA25A904A32F41F8" ma:contentTypeVersion="15" ma:contentTypeDescription="Create a new document." ma:contentTypeScope="" ma:versionID="d3f43e2064d3ab01b5b8bd63dc385ca2">
  <xsd:schema xmlns:xsd="http://www.w3.org/2001/XMLSchema" xmlns:xs="http://www.w3.org/2001/XMLSchema" xmlns:p="http://schemas.microsoft.com/office/2006/metadata/properties" xmlns:ns1="http://schemas.microsoft.com/sharepoint/v3" xmlns:ns2="9f2c8e89-16ad-4ab6-88d0-78aef6c7fb79" xmlns:ns3="7eb0a929-f43f-404c-be5c-66b68e6a3356" targetNamespace="http://schemas.microsoft.com/office/2006/metadata/properties" ma:root="true" ma:fieldsID="b697c156e3dc7eefdce1b62751a9343f" ns1:_="" ns2:_="" ns3:_="">
    <xsd:import namespace="http://schemas.microsoft.com/sharepoint/v3"/>
    <xsd:import namespace="9f2c8e89-16ad-4ab6-88d0-78aef6c7fb79"/>
    <xsd:import namespace="7eb0a929-f43f-404c-be5c-66b68e6a335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2c8e89-16ad-4ab6-88d0-78aef6c7fb7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6f8bc61-08cf-43f1-88fd-792521805b6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b0a929-f43f-404c-be5c-66b68e6a335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09f5251-bef2-4ee7-b0b1-7ddb0e75ca28}" ma:internalName="TaxCatchAll" ma:showField="CatchAllData" ma:web="7eb0a929-f43f-404c-be5c-66b68e6a335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72B29-594D-4EB5-9FF0-5C9B6C2A71BF}">
  <ds:schemaRefs>
    <ds:schemaRef ds:uri="http://schemas.microsoft.com/sharepoint/v3/contenttype/forms"/>
  </ds:schemaRefs>
</ds:datastoreItem>
</file>

<file path=customXml/itemProps2.xml><?xml version="1.0" encoding="utf-8"?>
<ds:datastoreItem xmlns:ds="http://schemas.openxmlformats.org/officeDocument/2006/customXml" ds:itemID="{FB79DE7D-C369-4EB5-95AC-290962CFCECF}">
  <ds:schemaRefs>
    <ds:schemaRef ds:uri="http://schemas.microsoft.com/office/2006/metadata/properties"/>
    <ds:schemaRef ds:uri="http://schemas.microsoft.com/office/infopath/2007/PartnerControls"/>
    <ds:schemaRef ds:uri="http://schemas.microsoft.com/sharepoint/v3"/>
    <ds:schemaRef ds:uri="9f2c8e89-16ad-4ab6-88d0-78aef6c7fb79"/>
    <ds:schemaRef ds:uri="7eb0a929-f43f-404c-be5c-66b68e6a3356"/>
  </ds:schemaRefs>
</ds:datastoreItem>
</file>

<file path=customXml/itemProps3.xml><?xml version="1.0" encoding="utf-8"?>
<ds:datastoreItem xmlns:ds="http://schemas.openxmlformats.org/officeDocument/2006/customXml" ds:itemID="{E0735DF8-9992-4936-8602-EB9417BBFCD4}">
  <ds:schemaRefs>
    <ds:schemaRef ds:uri="http://schemas.microsoft.com/office/2006/metadata/longProperties"/>
  </ds:schemaRefs>
</ds:datastoreItem>
</file>

<file path=customXml/itemProps4.xml><?xml version="1.0" encoding="utf-8"?>
<ds:datastoreItem xmlns:ds="http://schemas.openxmlformats.org/officeDocument/2006/customXml" ds:itemID="{7F7F375B-869E-4478-B680-52702E286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2c8e89-16ad-4ab6-88d0-78aef6c7fb79"/>
    <ds:schemaRef ds:uri="7eb0a929-f43f-404c-be5c-66b68e6a3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1744</TotalTime>
  <Words>5814</Words>
  <Application>Microsoft Office PowerPoint</Application>
  <PresentationFormat>On-screen Show (4:3)</PresentationFormat>
  <Paragraphs>355</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HAVE WHEELCHAIR   WILL TRAVEL!!!</vt:lpstr>
      <vt:lpstr>Travel with Success</vt:lpstr>
      <vt:lpstr>Planning Your Trip</vt:lpstr>
      <vt:lpstr>Knowing Your Rights</vt:lpstr>
      <vt:lpstr>Packing for your Trip  </vt:lpstr>
      <vt:lpstr>Making Airline Reservations</vt:lpstr>
      <vt:lpstr>Important Information to Express to Agent or Airline</vt:lpstr>
      <vt:lpstr>Delta Wheelchair Handling Form</vt:lpstr>
      <vt:lpstr>Delta Wheelchair Handling Form</vt:lpstr>
      <vt:lpstr>Arriving at the Airport</vt:lpstr>
      <vt:lpstr>Why Would I Want to Stay in my Own Chair?</vt:lpstr>
      <vt:lpstr>Traveling With a Vent</vt:lpstr>
      <vt:lpstr>Traveling With Oxygen</vt:lpstr>
      <vt:lpstr>Security Checkpoints</vt:lpstr>
      <vt:lpstr>TSA Screening</vt:lpstr>
      <vt:lpstr>Preparing Your Wheelchair</vt:lpstr>
      <vt:lpstr>Pre-Boarding </vt:lpstr>
      <vt:lpstr>Transferring to an Aisle Chair: Things to Consider</vt:lpstr>
      <vt:lpstr>Aisle Chairs</vt:lpstr>
      <vt:lpstr>Types of Transfers</vt:lpstr>
      <vt:lpstr>Sliding Board Transfer</vt:lpstr>
      <vt:lpstr>Ready to Board</vt:lpstr>
      <vt:lpstr>Transferring to Plane Seat</vt:lpstr>
      <vt:lpstr>Tips for on board the airplane:</vt:lpstr>
      <vt:lpstr>Balance &amp; Positioning</vt:lpstr>
      <vt:lpstr>During the Flight</vt:lpstr>
      <vt:lpstr>Getting Ready to Land </vt:lpstr>
      <vt:lpstr>What do I do if I have a Complaint???</vt:lpstr>
      <vt:lpstr>Travel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WHEELCHAIR WILL TRAVEL!!!!</dc:title>
  <dc:creator>Shepherd Center</dc:creator>
  <cp:lastModifiedBy>Cecilia Rider</cp:lastModifiedBy>
  <cp:revision>166</cp:revision>
  <cp:lastPrinted>2016-03-28T18:37:53Z</cp:lastPrinted>
  <dcterms:created xsi:type="dcterms:W3CDTF">2002-01-25T18:52:37Z</dcterms:created>
  <dcterms:modified xsi:type="dcterms:W3CDTF">2023-03-13T14:55:16Z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9522494-cef1-4537-84dc-dfdacdc8a47f_Enabled">
    <vt:lpwstr>true</vt:lpwstr>
  </property>
  <property fmtid="{D5CDD505-2E9C-101B-9397-08002B2CF9AE}" pid="3" name="MSIP_Label_69522494-cef1-4537-84dc-dfdacdc8a47f_SetDate">
    <vt:lpwstr>2022-07-28T17:10:23Z</vt:lpwstr>
  </property>
  <property fmtid="{D5CDD505-2E9C-101B-9397-08002B2CF9AE}" pid="4" name="MSIP_Label_69522494-cef1-4537-84dc-dfdacdc8a47f_Method">
    <vt:lpwstr>Standard</vt:lpwstr>
  </property>
  <property fmtid="{D5CDD505-2E9C-101B-9397-08002B2CF9AE}" pid="5" name="MSIP_Label_69522494-cef1-4537-84dc-dfdacdc8a47f_Name">
    <vt:lpwstr>General</vt:lpwstr>
  </property>
  <property fmtid="{D5CDD505-2E9C-101B-9397-08002B2CF9AE}" pid="6" name="MSIP_Label_69522494-cef1-4537-84dc-dfdacdc8a47f_SiteId">
    <vt:lpwstr>32ead7ba-ba1e-42d6-aa67-4709d3e43935</vt:lpwstr>
  </property>
  <property fmtid="{D5CDD505-2E9C-101B-9397-08002B2CF9AE}" pid="7" name="MSIP_Label_69522494-cef1-4537-84dc-dfdacdc8a47f_ActionId">
    <vt:lpwstr>053eb97b-a1c9-465d-9bc2-d1095cad9535</vt:lpwstr>
  </property>
  <property fmtid="{D5CDD505-2E9C-101B-9397-08002B2CF9AE}" pid="8" name="MSIP_Label_69522494-cef1-4537-84dc-dfdacdc8a47f_ContentBits">
    <vt:lpwstr>0</vt:lpwstr>
  </property>
  <property fmtid="{D5CDD505-2E9C-101B-9397-08002B2CF9AE}" pid="9" name="display_urn:schemas-microsoft-com:office:office#Editor">
    <vt:lpwstr>Shannon Ali</vt:lpwstr>
  </property>
  <property fmtid="{D5CDD505-2E9C-101B-9397-08002B2CF9AE}" pid="10" name="Order">
    <vt:lpwstr>100.000000000000</vt:lpwstr>
  </property>
  <property fmtid="{D5CDD505-2E9C-101B-9397-08002B2CF9AE}" pid="11" name="display_urn:schemas-microsoft-com:office:office#Author">
    <vt:lpwstr>Shepherd Center</vt:lpwstr>
  </property>
  <property fmtid="{D5CDD505-2E9C-101B-9397-08002B2CF9AE}" pid="12" name="MediaServiceImageTags">
    <vt:lpwstr/>
  </property>
  <property fmtid="{D5CDD505-2E9C-101B-9397-08002B2CF9AE}" pid="13" name="lcf76f155ced4ddcb4097134ff3c332f">
    <vt:lpwstr/>
  </property>
  <property fmtid="{D5CDD505-2E9C-101B-9397-08002B2CF9AE}" pid="14" name="TaxCatchAll">
    <vt:lpwstr/>
  </property>
  <property fmtid="{D5CDD505-2E9C-101B-9397-08002B2CF9AE}" pid="15" name="_ip_UnifiedCompliancePolicyUIAction">
    <vt:lpwstr/>
  </property>
  <property fmtid="{D5CDD505-2E9C-101B-9397-08002B2CF9AE}" pid="16" name="_ip_UnifiedCompliancePolicyProperties">
    <vt:lpwstr/>
  </property>
  <property fmtid="{D5CDD505-2E9C-101B-9397-08002B2CF9AE}" pid="17" name="ContentTypeId">
    <vt:lpwstr>0x010100FFEDC57A41E16F4FBA25A904A32F41F8</vt:lpwstr>
  </property>
</Properties>
</file>